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60"/>
  </p:normalViewPr>
  <p:slideViewPr>
    <p:cSldViewPr snapToGrid="0">
      <p:cViewPr varScale="1">
        <p:scale>
          <a:sx n="71" d="100"/>
          <a:sy n="71" d="100"/>
        </p:scale>
        <p:origin x="72"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16D235-AB63-4FDD-8D22-550B894DF14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2BF29C-894C-443A-ACDF-1CD4B3B8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289BAE-0EC7-42AA-B30F-66D9DDBCA7DE}"/>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54687BC0-447F-4A09-9429-519C64158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8D5AEC-FB2A-4E72-A52A-38EFCE091410}"/>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247748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C45564-50C5-4B98-BE98-667F1CDE0D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68D44D-71BE-4AAE-B8EC-2368B27219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F0D57E-F4D5-4A93-8BE3-208BF9AC7DCD}"/>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8424097F-857F-4D37-BCFB-1C63F9FCB8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D4E327-BA4B-41E8-B91A-563B457C7BF2}"/>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87405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A1B7AF6-B540-41F8-9D4E-10B6EB28330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867A40-A338-43A3-B99A-279F8C9C2A4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253227-782E-4DAC-B8F9-81E61DF1842D}"/>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28CD58FE-351E-4748-AC6F-9E9547EA54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7231DA-6ECF-4895-AE47-A92DE1698C97}"/>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414955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2A74D-5768-48E1-9A5E-2ED365B9A8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59004A-A1F2-4A1F-BC81-272F5A88BA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24EF89-4947-46EC-B015-5EAAD2C94982}"/>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CF2A8AB5-0023-4F2D-8C85-B5E541826A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150140-1886-48B0-8B5C-28B08380B6CF}"/>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67039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14981-9A2A-4BE4-BF0A-F837FBEF109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B13D43-DF28-45DD-9B7C-394E7597D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CD04C5-A8BC-4260-BD33-E486C98150AB}"/>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56E7256A-4ACD-428D-A0CF-E361ADC882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453AC3-4805-4940-97EB-99B97000353C}"/>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137431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7DF85-6F0D-4CB7-B791-EF5EBAE1F3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8C598A-E2CD-4788-A0C1-80EF9176370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E8881B-A30E-4F05-BBCA-5168C4288B5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F79F14-7DF6-4B8E-B5FB-454BA5A80203}"/>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6" name="フッター プレースホルダー 5">
            <a:extLst>
              <a:ext uri="{FF2B5EF4-FFF2-40B4-BE49-F238E27FC236}">
                <a16:creationId xmlns:a16="http://schemas.microsoft.com/office/drawing/2014/main" id="{6CC7DECA-0EC4-4B1B-A559-2E9E48E8C0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A9EDB0-C62D-4F48-A724-5615FCA07AFE}"/>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185243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18B40-57C3-4495-9C27-EE23783743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229534-D297-4E98-AE9D-D925B299C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6B1304-DFF4-4393-BA47-D686F526FF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1DD04E-E401-4EB5-942D-3EFCBC2BE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8FC5170-3EBB-4367-9B05-31D5CEAE115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D817B1-4B5A-4DE4-9BD3-41D0E4F40A65}"/>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8" name="フッター プレースホルダー 7">
            <a:extLst>
              <a:ext uri="{FF2B5EF4-FFF2-40B4-BE49-F238E27FC236}">
                <a16:creationId xmlns:a16="http://schemas.microsoft.com/office/drawing/2014/main" id="{53951B39-A544-4AAA-B7DD-485DF92564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0C7CD9E-2FA7-4930-B0C9-2CAF15DF3666}"/>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43983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67CBA-37D8-4201-B1D1-CA2F6148FA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E2F9310-DF35-4E3E-B73D-1CAF773BE79A}"/>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4" name="フッター プレースホルダー 3">
            <a:extLst>
              <a:ext uri="{FF2B5EF4-FFF2-40B4-BE49-F238E27FC236}">
                <a16:creationId xmlns:a16="http://schemas.microsoft.com/office/drawing/2014/main" id="{18430F17-935E-4FF2-BDC2-C79850DBFC3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C8E2E9-63C1-49D6-B49E-DBB9D296996B}"/>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47384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28A838-41E3-4F46-8450-46332D07A934}"/>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3" name="フッター プレースホルダー 2">
            <a:extLst>
              <a:ext uri="{FF2B5EF4-FFF2-40B4-BE49-F238E27FC236}">
                <a16:creationId xmlns:a16="http://schemas.microsoft.com/office/drawing/2014/main" id="{1F587CF8-9D76-4127-9CFD-79C814D877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5BF714-03D9-441B-8C80-5245911E3B4F}"/>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43086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5A183-2838-4608-BBBB-0B9559404D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8919EC-850D-4EB7-A8C8-97C20081F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D6428B-8B99-4C81-96B0-B4B6E023C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D9DEFE-29CD-4F02-B837-4A48B554CF0F}"/>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6" name="フッター プレースホルダー 5">
            <a:extLst>
              <a:ext uri="{FF2B5EF4-FFF2-40B4-BE49-F238E27FC236}">
                <a16:creationId xmlns:a16="http://schemas.microsoft.com/office/drawing/2014/main" id="{6E27B82C-767F-4DD3-B539-C78319E471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CA2F37-0E15-4555-9A18-A82BB76DCC79}"/>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21011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3393C-6E7A-4E90-B32F-2F8387E63F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F8776F9-8BDD-4B97-BB23-A86F3C55E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055B4F0-9850-4A22-AB59-2C7546C2C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F5C946-D94E-4191-95D3-60A2DCC92D75}"/>
              </a:ext>
            </a:extLst>
          </p:cNvPr>
          <p:cNvSpPr>
            <a:spLocks noGrp="1"/>
          </p:cNvSpPr>
          <p:nvPr>
            <p:ph type="dt" sz="half" idx="10"/>
          </p:nvPr>
        </p:nvSpPr>
        <p:spPr/>
        <p:txBody>
          <a:bodyPr/>
          <a:lstStyle/>
          <a:p>
            <a:fld id="{D8366026-49B2-4EBC-8283-5CF900083842}" type="datetimeFigureOut">
              <a:rPr kumimoji="1" lang="ja-JP" altLang="en-US" smtClean="0"/>
              <a:t>2020/8/6</a:t>
            </a:fld>
            <a:endParaRPr kumimoji="1" lang="ja-JP" altLang="en-US"/>
          </a:p>
        </p:txBody>
      </p:sp>
      <p:sp>
        <p:nvSpPr>
          <p:cNvPr id="6" name="フッター プレースホルダー 5">
            <a:extLst>
              <a:ext uri="{FF2B5EF4-FFF2-40B4-BE49-F238E27FC236}">
                <a16:creationId xmlns:a16="http://schemas.microsoft.com/office/drawing/2014/main" id="{941CF151-379C-4AC2-B8CF-4A05B3AE30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2FE1D5-1EDD-4A88-A8E6-545CA8B53BF6}"/>
              </a:ext>
            </a:extLst>
          </p:cNvPr>
          <p:cNvSpPr>
            <a:spLocks noGrp="1"/>
          </p:cNvSpPr>
          <p:nvPr>
            <p:ph type="sldNum" sz="quarter" idx="12"/>
          </p:nvPr>
        </p:nvSpPr>
        <p:spPr/>
        <p:txBody>
          <a:body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324633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B50FDCB-7689-41C3-9F02-4B701B3FE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FA9C37-23B8-4366-9CEE-9AECCA7B2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EA4E4E-B2A0-4B5B-803F-567A84C12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66026-49B2-4EBC-8283-5CF900083842}" type="datetimeFigureOut">
              <a:rPr kumimoji="1" lang="ja-JP" altLang="en-US" smtClean="0"/>
              <a:t>2020/8/6</a:t>
            </a:fld>
            <a:endParaRPr kumimoji="1" lang="ja-JP" altLang="en-US"/>
          </a:p>
        </p:txBody>
      </p:sp>
      <p:sp>
        <p:nvSpPr>
          <p:cNvPr id="5" name="フッター プレースホルダー 4">
            <a:extLst>
              <a:ext uri="{FF2B5EF4-FFF2-40B4-BE49-F238E27FC236}">
                <a16:creationId xmlns:a16="http://schemas.microsoft.com/office/drawing/2014/main" id="{D8657EA1-8557-4AA4-BC1A-43D134570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6C6064-79B9-4F54-A62B-3CA7E2652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FC64D-044B-480C-AF66-22B65775B01E}" type="slidenum">
              <a:rPr kumimoji="1" lang="ja-JP" altLang="en-US" smtClean="0"/>
              <a:t>‹#›</a:t>
            </a:fld>
            <a:endParaRPr kumimoji="1" lang="ja-JP" altLang="en-US"/>
          </a:p>
        </p:txBody>
      </p:sp>
    </p:spTree>
    <p:extLst>
      <p:ext uri="{BB962C8B-B14F-4D97-AF65-F5344CB8AC3E}">
        <p14:creationId xmlns:p14="http://schemas.microsoft.com/office/powerpoint/2010/main" val="70258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icrosoft.com/en-us/download/details.aspx?id=4759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sync-service-manager-ui-operations#understand-the-information-visible-in-the-operations-tab"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cs.microsoft.com/ja-jp/azure/active-directory/hybrid/how-to-connect-install-prerequisit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create-custom-sync-rul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E19EE48-5DCC-4D81-8940-CE6539A5E23A}"/>
              </a:ext>
            </a:extLst>
          </p:cNvPr>
          <p:cNvSpPr txBox="1"/>
          <p:nvPr/>
        </p:nvSpPr>
        <p:spPr>
          <a:xfrm>
            <a:off x="295712" y="624303"/>
            <a:ext cx="11356596" cy="1292662"/>
          </a:xfrm>
          <a:prstGeom prst="rect">
            <a:avLst/>
          </a:prstGeom>
          <a:noFill/>
        </p:spPr>
        <p:txBody>
          <a:bodyPr wrap="square">
            <a:spAutoFit/>
          </a:bodyPr>
          <a:lstStyle/>
          <a:p>
            <a:r>
              <a:rPr lang="ja-JP" altLang="en-US" b="1" dirty="0"/>
              <a:t>Azure AD Connect アップグレード手順 (Azure AD Connect サーバー 1 台構成)</a:t>
            </a:r>
          </a:p>
          <a:p>
            <a:endParaRPr lang="ja-JP" altLang="en-US" dirty="0"/>
          </a:p>
          <a:p>
            <a:r>
              <a:rPr lang="ja-JP" altLang="en-US" sz="1400" dirty="0">
                <a:solidFill>
                  <a:srgbClr val="FF0000"/>
                </a:solidFill>
              </a:rPr>
              <a:t>注意 : </a:t>
            </a:r>
          </a:p>
          <a:p>
            <a:r>
              <a:rPr lang="ja-JP" altLang="en-US" sz="1400" dirty="0">
                <a:solidFill>
                  <a:srgbClr val="FF0000"/>
                </a:solidFill>
              </a:rPr>
              <a:t>ステージング サーバーを構成し、Azure AD Connect サーバー 2 台以上の構成での運用が推奨となります。</a:t>
            </a:r>
          </a:p>
          <a:p>
            <a:r>
              <a:rPr lang="ja-JP" altLang="en-US" sz="1400" dirty="0">
                <a:solidFill>
                  <a:srgbClr val="FF0000"/>
                </a:solidFill>
              </a:rPr>
              <a:t>最低限の構成での手順となり、障害時などを考慮し、複数台での運用をご検討ください。</a:t>
            </a:r>
          </a:p>
        </p:txBody>
      </p:sp>
      <p:sp>
        <p:nvSpPr>
          <p:cNvPr id="7" name="テキスト ボックス 6">
            <a:extLst>
              <a:ext uri="{FF2B5EF4-FFF2-40B4-BE49-F238E27FC236}">
                <a16:creationId xmlns:a16="http://schemas.microsoft.com/office/drawing/2014/main" id="{BD6CEBAD-74DA-48E0-BF57-F180E3865B63}"/>
              </a:ext>
            </a:extLst>
          </p:cNvPr>
          <p:cNvSpPr txBox="1"/>
          <p:nvPr/>
        </p:nvSpPr>
        <p:spPr>
          <a:xfrm>
            <a:off x="295712" y="2136338"/>
            <a:ext cx="11356596" cy="1169551"/>
          </a:xfrm>
          <a:prstGeom prst="rect">
            <a:avLst/>
          </a:prstGeom>
          <a:noFill/>
        </p:spPr>
        <p:txBody>
          <a:bodyPr wrap="square">
            <a:spAutoFit/>
          </a:bodyPr>
          <a:lstStyle/>
          <a:p>
            <a:r>
              <a:rPr lang="ja-JP" altLang="en-US" sz="1400" dirty="0"/>
              <a:t>下記の手順で実施します。</a:t>
            </a:r>
            <a:endParaRPr lang="en-US" altLang="ja-JP" sz="1400" dirty="0"/>
          </a:p>
          <a:p>
            <a:pPr marL="342900" indent="-342900">
              <a:buAutoNum type="arabicPeriod"/>
            </a:pPr>
            <a:r>
              <a:rPr lang="ja-JP" altLang="en-US" sz="1400" dirty="0"/>
              <a:t>既存環境の動作状況の確認</a:t>
            </a:r>
            <a:endParaRPr lang="en-US" altLang="ja-JP" sz="1400" dirty="0"/>
          </a:p>
          <a:p>
            <a:pPr marL="342900" indent="-342900">
              <a:buAutoNum type="arabicPeriod"/>
            </a:pPr>
            <a:r>
              <a:rPr lang="ja-JP" altLang="en-US" sz="1400" dirty="0"/>
              <a:t>設定内容の保存</a:t>
            </a:r>
            <a:endParaRPr lang="en-US" altLang="ja-JP" sz="1400" dirty="0"/>
          </a:p>
          <a:p>
            <a:pPr marL="342900" indent="-342900">
              <a:buAutoNum type="arabicPeriod"/>
            </a:pPr>
            <a:r>
              <a:rPr lang="ja-JP" altLang="en-US" sz="1400" dirty="0"/>
              <a:t>アップグレード</a:t>
            </a:r>
            <a:endParaRPr lang="en-US" altLang="ja-JP" sz="1400" dirty="0"/>
          </a:p>
          <a:p>
            <a:pPr marL="342900" indent="-342900">
              <a:buAutoNum type="arabicPeriod"/>
            </a:pPr>
            <a:r>
              <a:rPr lang="ja-JP" altLang="en-US" sz="1400" dirty="0"/>
              <a:t>アップグレードの動作確認 </a:t>
            </a:r>
            <a:r>
              <a:rPr lang="en-US" altLang="ja-JP" sz="1400" dirty="0"/>
              <a:t>(</a:t>
            </a:r>
            <a:r>
              <a:rPr lang="ja-JP" altLang="en-US" sz="1400" dirty="0"/>
              <a:t>手順</a:t>
            </a:r>
            <a:r>
              <a:rPr lang="en-US" altLang="ja-JP" sz="1400" dirty="0"/>
              <a:t>1. </a:t>
            </a:r>
            <a:r>
              <a:rPr lang="ja-JP" altLang="en-US" sz="1400" dirty="0"/>
              <a:t>と同じ</a:t>
            </a:r>
            <a:r>
              <a:rPr lang="en-US" altLang="ja-JP" sz="1400" dirty="0"/>
              <a:t>)</a:t>
            </a:r>
          </a:p>
        </p:txBody>
      </p:sp>
      <p:sp>
        <p:nvSpPr>
          <p:cNvPr id="9" name="テキスト ボックス 8">
            <a:extLst>
              <a:ext uri="{FF2B5EF4-FFF2-40B4-BE49-F238E27FC236}">
                <a16:creationId xmlns:a16="http://schemas.microsoft.com/office/drawing/2014/main" id="{7CDCFD0F-5CE7-4C1F-9FB0-A7334B890D2B}"/>
              </a:ext>
            </a:extLst>
          </p:cNvPr>
          <p:cNvSpPr txBox="1"/>
          <p:nvPr/>
        </p:nvSpPr>
        <p:spPr>
          <a:xfrm>
            <a:off x="229999" y="3723256"/>
            <a:ext cx="11356596" cy="523220"/>
          </a:xfrm>
          <a:prstGeom prst="rect">
            <a:avLst/>
          </a:prstGeom>
          <a:noFill/>
        </p:spPr>
        <p:txBody>
          <a:bodyPr wrap="square">
            <a:spAutoFit/>
          </a:bodyPr>
          <a:lstStyle/>
          <a:p>
            <a:r>
              <a:rPr lang="ja-JP" altLang="en-US" sz="1400" dirty="0"/>
              <a:t>本手順は </a:t>
            </a:r>
            <a:r>
              <a:rPr lang="en-US" altLang="ja-JP" sz="1400" dirty="0"/>
              <a:t>2020 </a:t>
            </a:r>
            <a:r>
              <a:rPr lang="ja-JP" altLang="en-US" sz="1400" dirty="0"/>
              <a:t>年 </a:t>
            </a:r>
            <a:r>
              <a:rPr lang="en-US" altLang="ja-JP" sz="1400" dirty="0"/>
              <a:t>8 </a:t>
            </a:r>
            <a:r>
              <a:rPr lang="ja-JP" altLang="en-US" sz="1400" dirty="0"/>
              <a:t>月現在最新バージョンの </a:t>
            </a:r>
            <a:r>
              <a:rPr lang="en-US" altLang="ja-JP" sz="1400" dirty="0"/>
              <a:t>1.5.45.0 </a:t>
            </a:r>
            <a:r>
              <a:rPr lang="ja-JP" altLang="en-US" sz="1400" dirty="0"/>
              <a:t>に日本語対応となった </a:t>
            </a:r>
            <a:r>
              <a:rPr lang="en-US" altLang="ja-JP" sz="1400" dirty="0"/>
              <a:t>1.0.8667.0 </a:t>
            </a:r>
            <a:r>
              <a:rPr lang="ja-JP" altLang="en-US" sz="1400" dirty="0"/>
              <a:t>からのアップグレードとなります。</a:t>
            </a:r>
            <a:endParaRPr lang="en-US" altLang="ja-JP" sz="1400" dirty="0"/>
          </a:p>
          <a:p>
            <a:r>
              <a:rPr lang="ja-JP" altLang="en-US" sz="1400" dirty="0"/>
              <a:t>その間のリリース バージョンでも表示項目が異なる点がありますが、実施手順は同様となります。</a:t>
            </a:r>
            <a:endParaRPr lang="en-US" altLang="ja-JP" sz="1400" dirty="0"/>
          </a:p>
        </p:txBody>
      </p:sp>
    </p:spTree>
    <p:extLst>
      <p:ext uri="{BB962C8B-B14F-4D97-AF65-F5344CB8AC3E}">
        <p14:creationId xmlns:p14="http://schemas.microsoft.com/office/powerpoint/2010/main" val="338366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02D24B2-72EA-4EEB-A27C-9527F2CAA0E4}"/>
              </a:ext>
            </a:extLst>
          </p:cNvPr>
          <p:cNvSpPr txBox="1"/>
          <p:nvPr/>
        </p:nvSpPr>
        <p:spPr>
          <a:xfrm>
            <a:off x="295712" y="624303"/>
            <a:ext cx="11356596" cy="646331"/>
          </a:xfrm>
          <a:prstGeom prst="rect">
            <a:avLst/>
          </a:prstGeom>
          <a:noFill/>
        </p:spPr>
        <p:txBody>
          <a:bodyPr wrap="square">
            <a:spAutoFit/>
          </a:bodyPr>
          <a:lstStyle/>
          <a:p>
            <a:r>
              <a:rPr lang="en-US" altLang="ja-JP" dirty="0"/>
              <a:t>3.</a:t>
            </a:r>
            <a:r>
              <a:rPr lang="en-US" altLang="ja-JP" sz="1800" dirty="0"/>
              <a:t> </a:t>
            </a:r>
            <a:r>
              <a:rPr lang="ja-JP" altLang="en-US" sz="1800" dirty="0"/>
              <a:t>アップグレード</a:t>
            </a:r>
            <a:endParaRPr lang="en-US" altLang="ja-JP" sz="1800" dirty="0"/>
          </a:p>
          <a:p>
            <a:endParaRPr lang="en-US" altLang="ja-JP" sz="1800" dirty="0"/>
          </a:p>
        </p:txBody>
      </p:sp>
      <p:sp>
        <p:nvSpPr>
          <p:cNvPr id="5" name="テキスト ボックス 4">
            <a:extLst>
              <a:ext uri="{FF2B5EF4-FFF2-40B4-BE49-F238E27FC236}">
                <a16:creationId xmlns:a16="http://schemas.microsoft.com/office/drawing/2014/main" id="{1318CA22-0FDC-4F26-BB9E-6C5FD516E461}"/>
              </a:ext>
            </a:extLst>
          </p:cNvPr>
          <p:cNvSpPr txBox="1"/>
          <p:nvPr/>
        </p:nvSpPr>
        <p:spPr>
          <a:xfrm>
            <a:off x="539691" y="788248"/>
            <a:ext cx="8070581" cy="830997"/>
          </a:xfrm>
          <a:prstGeom prst="rect">
            <a:avLst/>
          </a:prstGeom>
          <a:noFill/>
        </p:spPr>
        <p:txBody>
          <a:bodyPr wrap="square">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事前準備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最新バージョンをダウンロードし、アップグレードする </a:t>
            </a:r>
            <a:r>
              <a:rPr lang="en-US" altLang="ja-JP" sz="1200" dirty="0">
                <a:latin typeface="メイリオ" panose="020B0604030504040204" pitchFamily="50" charset="-128"/>
                <a:ea typeface="メイリオ" panose="020B0604030504040204" pitchFamily="50" charset="-128"/>
              </a:rPr>
              <a:t>Azure AD</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Connect </a:t>
            </a:r>
            <a:r>
              <a:rPr lang="ja-JP" altLang="en-US" sz="1200" dirty="0">
                <a:latin typeface="メイリオ" panose="020B0604030504040204" pitchFamily="50" charset="-128"/>
                <a:ea typeface="メイリオ" panose="020B0604030504040204" pitchFamily="50" charset="-128"/>
              </a:rPr>
              <a:t>の任意のディレクトリに保存します。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Azure AD Connect </a:t>
            </a:r>
            <a:r>
              <a:rPr lang="ja-JP" altLang="en-US" sz="1200" dirty="0">
                <a:latin typeface="メイリオ" panose="020B0604030504040204" pitchFamily="50" charset="-128"/>
                <a:ea typeface="メイリオ" panose="020B0604030504040204" pitchFamily="50" charset="-128"/>
              </a:rPr>
              <a:t>ダウンロード </a:t>
            </a:r>
            <a:r>
              <a:rPr lang="en-US" altLang="ja-JP" sz="1200" dirty="0">
                <a:latin typeface="メイリオ" panose="020B0604030504040204" pitchFamily="50" charset="-128"/>
                <a:ea typeface="メイリオ" panose="020B0604030504040204" pitchFamily="50" charset="-128"/>
              </a:rPr>
              <a:t>URL</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 </a:t>
            </a:r>
            <a:r>
              <a:rPr lang="en-US" altLang="ja-JP" sz="1200" dirty="0">
                <a:hlinkClick r:id="rId2"/>
              </a:rPr>
              <a:t>https://www.microsoft.com/en-us/download/details.aspx?id=47594</a:t>
            </a:r>
            <a:endParaRPr lang="en-US" altLang="ja-JP" sz="12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1C78DEE-05F9-44BA-B28A-5E6C0DF8E048}"/>
              </a:ext>
            </a:extLst>
          </p:cNvPr>
          <p:cNvSpPr txBox="1"/>
          <p:nvPr/>
        </p:nvSpPr>
        <p:spPr>
          <a:xfrm>
            <a:off x="539691" y="1669854"/>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 保存した </a:t>
            </a:r>
            <a:r>
              <a:rPr lang="en-US" altLang="ja-JP" sz="1200" dirty="0">
                <a:latin typeface="メイリオ" panose="020B0604030504040204" pitchFamily="50" charset="-128"/>
                <a:ea typeface="メイリオ" panose="020B0604030504040204" pitchFamily="50" charset="-128"/>
              </a:rPr>
              <a:t>AzureADConnect.msi </a:t>
            </a:r>
            <a:r>
              <a:rPr lang="ja-JP" altLang="en-US" sz="1200" dirty="0">
                <a:latin typeface="メイリオ" panose="020B0604030504040204" pitchFamily="50" charset="-128"/>
                <a:ea typeface="メイリオ" panose="020B0604030504040204" pitchFamily="50" charset="-128"/>
              </a:rPr>
              <a:t>ファイルを実行します。</a:t>
            </a:r>
            <a:endParaRPr lang="en-US" altLang="ja-JP" sz="1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4C0A2CF-181C-42CC-B42E-C3F5FE297565}"/>
              </a:ext>
            </a:extLst>
          </p:cNvPr>
          <p:cNvSpPr txBox="1"/>
          <p:nvPr/>
        </p:nvSpPr>
        <p:spPr>
          <a:xfrm>
            <a:off x="539691" y="1991070"/>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 インストール ウィザードにて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アップグレード</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を選択します。</a:t>
            </a:r>
            <a:endParaRPr lang="en-US" altLang="ja-JP" sz="12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6ACEE11C-5E88-4AAF-93D8-A521833F6C8E}"/>
              </a:ext>
            </a:extLst>
          </p:cNvPr>
          <p:cNvPicPr>
            <a:picLocks noChangeAspect="1"/>
          </p:cNvPicPr>
          <p:nvPr/>
        </p:nvPicPr>
        <p:blipFill>
          <a:blip r:embed="rId3"/>
          <a:stretch>
            <a:fillRect/>
          </a:stretch>
        </p:blipFill>
        <p:spPr>
          <a:xfrm>
            <a:off x="830148" y="2268069"/>
            <a:ext cx="6436101" cy="4525200"/>
          </a:xfrm>
          <a:prstGeom prst="rect">
            <a:avLst/>
          </a:prstGeom>
        </p:spPr>
      </p:pic>
    </p:spTree>
    <p:extLst>
      <p:ext uri="{BB962C8B-B14F-4D97-AF65-F5344CB8AC3E}">
        <p14:creationId xmlns:p14="http://schemas.microsoft.com/office/powerpoint/2010/main" val="332364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DF037C-B1E1-4F05-A014-F0CCCE24A3A4}"/>
              </a:ext>
            </a:extLst>
          </p:cNvPr>
          <p:cNvSpPr txBox="1"/>
          <p:nvPr/>
        </p:nvSpPr>
        <p:spPr>
          <a:xfrm>
            <a:off x="295712" y="624303"/>
            <a:ext cx="11356596" cy="646331"/>
          </a:xfrm>
          <a:prstGeom prst="rect">
            <a:avLst/>
          </a:prstGeom>
          <a:noFill/>
        </p:spPr>
        <p:txBody>
          <a:bodyPr wrap="square">
            <a:spAutoFit/>
          </a:bodyPr>
          <a:lstStyle/>
          <a:p>
            <a:r>
              <a:rPr lang="en-US" altLang="ja-JP" dirty="0"/>
              <a:t>3.</a:t>
            </a:r>
            <a:r>
              <a:rPr lang="en-US" altLang="ja-JP" sz="1800" dirty="0"/>
              <a:t> </a:t>
            </a:r>
            <a:r>
              <a:rPr lang="ja-JP" altLang="en-US" sz="1800" dirty="0"/>
              <a:t>アップグレード </a:t>
            </a:r>
            <a:r>
              <a:rPr lang="en-US" altLang="ja-JP" sz="1800" dirty="0"/>
              <a:t>(</a:t>
            </a:r>
            <a:r>
              <a:rPr lang="ja-JP" altLang="en-US" sz="1800" dirty="0"/>
              <a:t>続き</a:t>
            </a:r>
            <a:r>
              <a:rPr lang="en-US" altLang="ja-JP" sz="1800" dirty="0"/>
              <a:t>)</a:t>
            </a:r>
          </a:p>
          <a:p>
            <a:endParaRPr lang="en-US" altLang="ja-JP" sz="1800" dirty="0"/>
          </a:p>
        </p:txBody>
      </p:sp>
      <p:sp>
        <p:nvSpPr>
          <p:cNvPr id="5" name="テキスト ボックス 4">
            <a:extLst>
              <a:ext uri="{FF2B5EF4-FFF2-40B4-BE49-F238E27FC236}">
                <a16:creationId xmlns:a16="http://schemas.microsoft.com/office/drawing/2014/main" id="{A97D99EE-E57C-435E-A20A-C1FB46F9E825}"/>
              </a:ext>
            </a:extLst>
          </p:cNvPr>
          <p:cNvSpPr txBox="1"/>
          <p:nvPr/>
        </p:nvSpPr>
        <p:spPr>
          <a:xfrm>
            <a:off x="539692" y="1132134"/>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3. Azure AD </a:t>
            </a:r>
            <a:r>
              <a:rPr lang="ja-JP" altLang="en-US" sz="12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次へ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 </a:t>
            </a:r>
            <a:endParaRPr lang="en-US" altLang="ja-JP" sz="1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9EF8A5AE-B0DD-4396-A559-B0144C5242EC}"/>
              </a:ext>
            </a:extLst>
          </p:cNvPr>
          <p:cNvPicPr>
            <a:picLocks noChangeAspect="1"/>
          </p:cNvPicPr>
          <p:nvPr/>
        </p:nvPicPr>
        <p:blipFill>
          <a:blip r:embed="rId2"/>
          <a:stretch>
            <a:fillRect/>
          </a:stretch>
        </p:blipFill>
        <p:spPr>
          <a:xfrm>
            <a:off x="797875" y="1409133"/>
            <a:ext cx="6436101" cy="4525200"/>
          </a:xfrm>
          <a:prstGeom prst="rect">
            <a:avLst/>
          </a:prstGeom>
        </p:spPr>
      </p:pic>
    </p:spTree>
    <p:extLst>
      <p:ext uri="{BB962C8B-B14F-4D97-AF65-F5344CB8AC3E}">
        <p14:creationId xmlns:p14="http://schemas.microsoft.com/office/powerpoint/2010/main" val="215878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1455A2-852C-4705-840B-844EE6FCBA40}"/>
              </a:ext>
            </a:extLst>
          </p:cNvPr>
          <p:cNvSpPr txBox="1"/>
          <p:nvPr/>
        </p:nvSpPr>
        <p:spPr>
          <a:xfrm>
            <a:off x="539692" y="1132134"/>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アップグレード</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7182917-9EFD-4E1E-B856-9C43D861B0FC}"/>
              </a:ext>
            </a:extLst>
          </p:cNvPr>
          <p:cNvSpPr txBox="1"/>
          <p:nvPr/>
        </p:nvSpPr>
        <p:spPr>
          <a:xfrm>
            <a:off x="295712" y="624303"/>
            <a:ext cx="11356596" cy="646331"/>
          </a:xfrm>
          <a:prstGeom prst="rect">
            <a:avLst/>
          </a:prstGeom>
          <a:noFill/>
        </p:spPr>
        <p:txBody>
          <a:bodyPr wrap="square">
            <a:spAutoFit/>
          </a:bodyPr>
          <a:lstStyle/>
          <a:p>
            <a:r>
              <a:rPr lang="en-US" altLang="ja-JP" dirty="0"/>
              <a:t>3.</a:t>
            </a:r>
            <a:r>
              <a:rPr lang="en-US" altLang="ja-JP" sz="1800" dirty="0"/>
              <a:t> </a:t>
            </a:r>
            <a:r>
              <a:rPr lang="ja-JP" altLang="en-US" sz="1800" dirty="0"/>
              <a:t>アップグレード </a:t>
            </a:r>
            <a:r>
              <a:rPr lang="en-US" altLang="ja-JP" sz="1800" dirty="0"/>
              <a:t>(</a:t>
            </a:r>
            <a:r>
              <a:rPr lang="ja-JP" altLang="en-US" sz="1800" dirty="0"/>
              <a:t>続き </a:t>
            </a:r>
            <a:r>
              <a:rPr lang="en-US" altLang="ja-JP" sz="1800" dirty="0"/>
              <a:t>- 2)</a:t>
            </a:r>
          </a:p>
          <a:p>
            <a:endParaRPr lang="en-US" altLang="ja-JP" sz="1800" dirty="0"/>
          </a:p>
        </p:txBody>
      </p:sp>
      <p:pic>
        <p:nvPicPr>
          <p:cNvPr id="8" name="図 7">
            <a:extLst>
              <a:ext uri="{FF2B5EF4-FFF2-40B4-BE49-F238E27FC236}">
                <a16:creationId xmlns:a16="http://schemas.microsoft.com/office/drawing/2014/main" id="{06DD1466-1B59-4F95-9C0A-609FE33E1ABE}"/>
              </a:ext>
            </a:extLst>
          </p:cNvPr>
          <p:cNvPicPr>
            <a:picLocks noChangeAspect="1"/>
          </p:cNvPicPr>
          <p:nvPr/>
        </p:nvPicPr>
        <p:blipFill>
          <a:blip r:embed="rId2"/>
          <a:stretch>
            <a:fillRect/>
          </a:stretch>
        </p:blipFill>
        <p:spPr>
          <a:xfrm>
            <a:off x="781818" y="1409133"/>
            <a:ext cx="6436101" cy="4525200"/>
          </a:xfrm>
          <a:prstGeom prst="rect">
            <a:avLst/>
          </a:prstGeom>
        </p:spPr>
      </p:pic>
      <p:sp>
        <p:nvSpPr>
          <p:cNvPr id="11" name="テキスト ボックス 10">
            <a:extLst>
              <a:ext uri="{FF2B5EF4-FFF2-40B4-BE49-F238E27FC236}">
                <a16:creationId xmlns:a16="http://schemas.microsoft.com/office/drawing/2014/main" id="{511085BB-3134-470F-9460-A6F56660EA2F}"/>
              </a:ext>
            </a:extLst>
          </p:cNvPr>
          <p:cNvSpPr txBox="1"/>
          <p:nvPr/>
        </p:nvSpPr>
        <p:spPr>
          <a:xfrm>
            <a:off x="7268361" y="2010101"/>
            <a:ext cx="4555921"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534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3A77033-6D9A-4BEE-B84F-F754CF21BD45}"/>
              </a:ext>
            </a:extLst>
          </p:cNvPr>
          <p:cNvPicPr>
            <a:picLocks noChangeAspect="1"/>
          </p:cNvPicPr>
          <p:nvPr/>
        </p:nvPicPr>
        <p:blipFill>
          <a:blip r:embed="rId2"/>
          <a:stretch>
            <a:fillRect/>
          </a:stretch>
        </p:blipFill>
        <p:spPr>
          <a:xfrm>
            <a:off x="796389" y="1409133"/>
            <a:ext cx="6413623" cy="4525200"/>
          </a:xfrm>
          <a:prstGeom prst="rect">
            <a:avLst/>
          </a:prstGeom>
        </p:spPr>
      </p:pic>
      <p:sp>
        <p:nvSpPr>
          <p:cNvPr id="4" name="テキスト ボックス 3">
            <a:extLst>
              <a:ext uri="{FF2B5EF4-FFF2-40B4-BE49-F238E27FC236}">
                <a16:creationId xmlns:a16="http://schemas.microsoft.com/office/drawing/2014/main" id="{AC80D900-8C01-4020-AA39-117C9762686A}"/>
              </a:ext>
            </a:extLst>
          </p:cNvPr>
          <p:cNvSpPr txBox="1"/>
          <p:nvPr/>
        </p:nvSpPr>
        <p:spPr>
          <a:xfrm>
            <a:off x="539692" y="1132134"/>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rPr>
              <a:t>終了</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7F8A965E-2658-4B5D-9041-3BBBB7F106DE}"/>
              </a:ext>
            </a:extLst>
          </p:cNvPr>
          <p:cNvSpPr txBox="1"/>
          <p:nvPr/>
        </p:nvSpPr>
        <p:spPr>
          <a:xfrm>
            <a:off x="295712" y="624303"/>
            <a:ext cx="11356596" cy="646331"/>
          </a:xfrm>
          <a:prstGeom prst="rect">
            <a:avLst/>
          </a:prstGeom>
          <a:noFill/>
        </p:spPr>
        <p:txBody>
          <a:bodyPr wrap="square">
            <a:spAutoFit/>
          </a:bodyPr>
          <a:lstStyle/>
          <a:p>
            <a:r>
              <a:rPr lang="en-US" altLang="ja-JP" dirty="0"/>
              <a:t>3.</a:t>
            </a:r>
            <a:r>
              <a:rPr lang="en-US" altLang="ja-JP" sz="1800" dirty="0"/>
              <a:t> </a:t>
            </a:r>
            <a:r>
              <a:rPr lang="ja-JP" altLang="en-US" sz="1800" dirty="0"/>
              <a:t>アップグレード </a:t>
            </a:r>
            <a:r>
              <a:rPr lang="en-US" altLang="ja-JP" sz="1800" dirty="0"/>
              <a:t>(</a:t>
            </a:r>
            <a:r>
              <a:rPr lang="ja-JP" altLang="en-US" sz="1800" dirty="0"/>
              <a:t>続き </a:t>
            </a:r>
            <a:r>
              <a:rPr lang="en-US" altLang="ja-JP" sz="1800" dirty="0"/>
              <a:t>- 3)</a:t>
            </a:r>
          </a:p>
          <a:p>
            <a:endParaRPr lang="en-US" altLang="ja-JP" sz="1800" dirty="0"/>
          </a:p>
        </p:txBody>
      </p:sp>
      <p:sp>
        <p:nvSpPr>
          <p:cNvPr id="8" name="テキスト ボックス 7">
            <a:extLst>
              <a:ext uri="{FF2B5EF4-FFF2-40B4-BE49-F238E27FC236}">
                <a16:creationId xmlns:a16="http://schemas.microsoft.com/office/drawing/2014/main" id="{5F89386F-44AE-41F1-A8BE-97B9AAF7523C}"/>
              </a:ext>
            </a:extLst>
          </p:cNvPr>
          <p:cNvSpPr txBox="1"/>
          <p:nvPr/>
        </p:nvSpPr>
        <p:spPr>
          <a:xfrm>
            <a:off x="539692" y="6233697"/>
            <a:ext cx="8070581"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アップグレード作業は完了となり、手順 </a:t>
            </a: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と同様に動作確認を行い、作業は終了となります。</a:t>
            </a:r>
            <a:endParaRPr lang="en-US" altLang="ja-JP"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443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736D14-9F82-4158-A904-70B73F3AC3C1}"/>
              </a:ext>
            </a:extLst>
          </p:cNvPr>
          <p:cNvSpPr txBox="1"/>
          <p:nvPr/>
        </p:nvSpPr>
        <p:spPr>
          <a:xfrm>
            <a:off x="295712" y="624303"/>
            <a:ext cx="11356596" cy="369332"/>
          </a:xfrm>
          <a:prstGeom prst="rect">
            <a:avLst/>
          </a:prstGeom>
          <a:noFill/>
        </p:spPr>
        <p:txBody>
          <a:bodyPr wrap="square">
            <a:spAutoFit/>
          </a:bodyPr>
          <a:lstStyle/>
          <a:p>
            <a:r>
              <a:rPr lang="ja-JP" altLang="en-US" sz="1800" dirty="0"/>
              <a:t>アップグレード処理やアップグレード後の動作にて問題が生じた場合</a:t>
            </a:r>
            <a:endParaRPr lang="en-US" altLang="ja-JP" sz="1800" dirty="0"/>
          </a:p>
        </p:txBody>
      </p:sp>
      <p:sp>
        <p:nvSpPr>
          <p:cNvPr id="7" name="テキスト ボックス 6">
            <a:extLst>
              <a:ext uri="{FF2B5EF4-FFF2-40B4-BE49-F238E27FC236}">
                <a16:creationId xmlns:a16="http://schemas.microsoft.com/office/drawing/2014/main" id="{F24A8E61-3983-4AF5-9DDA-29B87CF0CFB2}"/>
              </a:ext>
            </a:extLst>
          </p:cNvPr>
          <p:cNvSpPr txBox="1"/>
          <p:nvPr/>
        </p:nvSpPr>
        <p:spPr>
          <a:xfrm>
            <a:off x="295712" y="1111969"/>
            <a:ext cx="9827234" cy="2862322"/>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お問い合わせを起票いただく際に下記を事前にお知らせいただくことで対応が円滑に進みます。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OS / Azure AD Connect </a:t>
            </a:r>
            <a:r>
              <a:rPr lang="ja-JP" altLang="en-US" sz="1200" dirty="0">
                <a:latin typeface="メイリオ" panose="020B0604030504040204" pitchFamily="50" charset="-128"/>
                <a:ea typeface="メイリオ" panose="020B0604030504040204" pitchFamily="50" charset="-128"/>
              </a:rPr>
              <a:t>インストール バージョン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構成 </a:t>
            </a:r>
            <a:r>
              <a:rPr lang="en-US" altLang="ja-JP" sz="1200" dirty="0">
                <a:latin typeface="メイリオ" panose="020B0604030504040204" pitchFamily="50" charset="-128"/>
                <a:ea typeface="メイリオ" panose="020B0604030504040204" pitchFamily="50" charset="-128"/>
              </a:rPr>
              <a:t>: 1 </a:t>
            </a:r>
            <a:r>
              <a:rPr lang="ja-JP" altLang="en-US" sz="1200" dirty="0">
                <a:latin typeface="メイリオ" panose="020B0604030504040204" pitchFamily="50" charset="-128"/>
                <a:ea typeface="メイリオ" panose="020B0604030504040204" pitchFamily="50" charset="-128"/>
              </a:rPr>
              <a:t>台構成、複数台構成</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経緯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作業内容や作業中など</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発生事象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エラーメッセージが表示されている場合には画面キャプチャを取得し、アップロードをお願いします。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ログ情報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上述の確認結果にてお気づきになったメッセージなど</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下記にて弊社チーム ブログにて情報採取ツールを公開させていただいています。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初動調査にて取得いただくことが想定されるため、お問い合わせ前に取得いただくことでスムーズにご支援が可能となります。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AADC </a:t>
            </a:r>
            <a:r>
              <a:rPr lang="ja-JP" altLang="en-US" sz="1200" dirty="0">
                <a:latin typeface="メイリオ" panose="020B0604030504040204" pitchFamily="50" charset="-128"/>
                <a:ea typeface="メイリオ" panose="020B0604030504040204" pitchFamily="50" charset="-128"/>
              </a:rPr>
              <a:t>サーバー情報一括採取ツール</a:t>
            </a:r>
          </a:p>
          <a:p>
            <a:r>
              <a:rPr lang="en-US" altLang="ja-JP" sz="1200" dirty="0">
                <a:latin typeface="メイリオ" panose="020B0604030504040204" pitchFamily="50" charset="-128"/>
                <a:ea typeface="メイリオ" panose="020B0604030504040204" pitchFamily="50" charset="-128"/>
              </a:rPr>
              <a:t>https://github.com/jpazureid/aadconnect-diagnostic</a:t>
            </a:r>
          </a:p>
          <a:p>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878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0E65BBB-153D-41BF-A554-364E257DD3C5}"/>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既存環境の動作状況の確認</a:t>
            </a:r>
            <a:endParaRPr lang="en-US" altLang="ja-JP" sz="1800" dirty="0"/>
          </a:p>
        </p:txBody>
      </p:sp>
      <p:sp>
        <p:nvSpPr>
          <p:cNvPr id="7" name="テキスト ボックス 6">
            <a:extLst>
              <a:ext uri="{FF2B5EF4-FFF2-40B4-BE49-F238E27FC236}">
                <a16:creationId xmlns:a16="http://schemas.microsoft.com/office/drawing/2014/main" id="{40EBBE99-5BFB-4394-92B2-04CEDEAC7C62}"/>
              </a:ext>
            </a:extLst>
          </p:cNvPr>
          <p:cNvSpPr txBox="1"/>
          <p:nvPr/>
        </p:nvSpPr>
        <p:spPr>
          <a:xfrm>
            <a:off x="295712" y="993635"/>
            <a:ext cx="6094602" cy="307777"/>
          </a:xfrm>
          <a:prstGeom prst="rect">
            <a:avLst/>
          </a:prstGeom>
          <a:noFill/>
        </p:spPr>
        <p:txBody>
          <a:bodyPr wrap="square">
            <a:spAutoFit/>
          </a:bodyPr>
          <a:lstStyle/>
          <a:p>
            <a:r>
              <a:rPr lang="ja-JP" altLang="en-US" sz="1400" dirty="0"/>
              <a:t>1a. 同期処理で問題が生じていないかを確認します。</a:t>
            </a:r>
          </a:p>
        </p:txBody>
      </p:sp>
      <p:pic>
        <p:nvPicPr>
          <p:cNvPr id="8" name="図 7">
            <a:extLst>
              <a:ext uri="{FF2B5EF4-FFF2-40B4-BE49-F238E27FC236}">
                <a16:creationId xmlns:a16="http://schemas.microsoft.com/office/drawing/2014/main" id="{E8EF36EA-9581-4174-8F99-28A6A90D95FB}"/>
              </a:ext>
            </a:extLst>
          </p:cNvPr>
          <p:cNvPicPr>
            <a:picLocks noChangeAspect="1"/>
          </p:cNvPicPr>
          <p:nvPr/>
        </p:nvPicPr>
        <p:blipFill>
          <a:blip r:embed="rId2"/>
          <a:stretch>
            <a:fillRect/>
          </a:stretch>
        </p:blipFill>
        <p:spPr>
          <a:xfrm>
            <a:off x="367718" y="1362967"/>
            <a:ext cx="6704202" cy="5259388"/>
          </a:xfrm>
          <a:prstGeom prst="rect">
            <a:avLst/>
          </a:prstGeom>
        </p:spPr>
      </p:pic>
      <p:sp>
        <p:nvSpPr>
          <p:cNvPr id="10" name="テキスト ボックス 9">
            <a:extLst>
              <a:ext uri="{FF2B5EF4-FFF2-40B4-BE49-F238E27FC236}">
                <a16:creationId xmlns:a16="http://schemas.microsoft.com/office/drawing/2014/main" id="{DAFB54E0-96F5-4A79-AA43-0DCA279D0C6A}"/>
              </a:ext>
            </a:extLst>
          </p:cNvPr>
          <p:cNvSpPr txBox="1"/>
          <p:nvPr/>
        </p:nvSpPr>
        <p:spPr>
          <a:xfrm>
            <a:off x="7268361" y="2010101"/>
            <a:ext cx="4555921" cy="2492990"/>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確認箇所</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スタート</a:t>
            </a:r>
            <a:r>
              <a:rPr lang="en-US" altLang="ja-JP" sz="1200" dirty="0">
                <a:latin typeface="メイリオ" panose="020B0604030504040204" pitchFamily="50" charset="-128"/>
                <a:ea typeface="メイリオ" panose="020B0604030504040204" pitchFamily="50" charset="-128"/>
              </a:rPr>
              <a:t>] – [Azure AD Connect] – [Synchronization Service]</a:t>
            </a:r>
            <a:r>
              <a:rPr lang="ja-JP" altLang="en-US" sz="1200" dirty="0">
                <a:latin typeface="メイリオ" panose="020B0604030504040204" pitchFamily="50" charset="-128"/>
                <a:ea typeface="メイリオ" panose="020B0604030504040204" pitchFamily="50" charset="-128"/>
              </a:rPr>
              <a:t> から </a:t>
            </a:r>
            <a:r>
              <a:rPr lang="en-US" altLang="ja-JP" sz="1200" dirty="0">
                <a:latin typeface="メイリオ" panose="020B0604030504040204" pitchFamily="50" charset="-128"/>
                <a:ea typeface="メイリオ" panose="020B0604030504040204" pitchFamily="50" charset="-128"/>
              </a:rPr>
              <a:t>Synchronization Service Manager </a:t>
            </a:r>
            <a:r>
              <a:rPr lang="ja-JP" altLang="en-US" sz="1200" dirty="0">
                <a:latin typeface="メイリオ" panose="020B0604030504040204" pitchFamily="50" charset="-128"/>
                <a:ea typeface="メイリオ" panose="020B0604030504040204" pitchFamily="50" charset="-128"/>
              </a:rPr>
              <a:t>を起動します。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各処理の </a:t>
            </a:r>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が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になっていること</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Start /End Time </a:t>
            </a:r>
            <a:r>
              <a:rPr lang="ja-JP" altLang="en-US" sz="1200" dirty="0">
                <a:latin typeface="メイリオ" panose="020B0604030504040204" pitchFamily="50" charset="-128"/>
                <a:ea typeface="メイリオ" panose="020B0604030504040204" pitchFamily="50" charset="-128"/>
              </a:rPr>
              <a:t>が直近で成功していること</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参考情報</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については下記技術情報にて記載</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a:t>
            </a:r>
            <a:r>
              <a:rPr lang="ja-JP" altLang="en-US" sz="1200" dirty="0">
                <a:latin typeface="メイリオ" panose="020B0604030504040204" pitchFamily="50" charset="-128"/>
                <a:ea typeface="メイリオ" panose="020B0604030504040204" pitchFamily="50" charset="-128"/>
                <a:hlinkClick r:id="rId3"/>
              </a:rPr>
              <a:t>操作</a:t>
            </a:r>
            <a:r>
              <a:rPr lang="en-US" altLang="ja-JP" sz="1200" dirty="0">
                <a:latin typeface="メイリオ" panose="020B0604030504040204" pitchFamily="50" charset="-128"/>
                <a:ea typeface="メイリオ" panose="020B0604030504040204" pitchFamily="50" charset="-128"/>
                <a:hlinkClick r:id="rId3"/>
              </a:rPr>
              <a:t>] </a:t>
            </a:r>
            <a:r>
              <a:rPr lang="ja-JP" altLang="en-US" sz="1200" dirty="0">
                <a:latin typeface="メイリオ" panose="020B0604030504040204" pitchFamily="50" charset="-128"/>
                <a:ea typeface="メイリオ" panose="020B0604030504040204" pitchFamily="50" charset="-128"/>
                <a:hlinkClick r:id="rId3"/>
              </a:rPr>
              <a:t>タブに表示される情報を理解する</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429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3551A3-5F99-4AA4-BED7-651E5BE18EA9}"/>
              </a:ext>
            </a:extLst>
          </p:cNvPr>
          <p:cNvSpPr txBox="1"/>
          <p:nvPr/>
        </p:nvSpPr>
        <p:spPr>
          <a:xfrm>
            <a:off x="295712" y="624303"/>
            <a:ext cx="11356596" cy="369332"/>
          </a:xfrm>
          <a:prstGeom prst="rect">
            <a:avLst/>
          </a:prstGeom>
          <a:noFill/>
        </p:spPr>
        <p:txBody>
          <a:bodyPr wrap="square">
            <a:spAutoFit/>
          </a:bodyPr>
          <a:lstStyle/>
          <a:p>
            <a:pPr marL="342900" indent="-342900">
              <a:buAutoNum type="arabicPeriod"/>
            </a:pPr>
            <a:r>
              <a:rPr lang="ja-JP" altLang="en-US" sz="1800" dirty="0"/>
              <a:t>既存環境の動作状況の確認 </a:t>
            </a:r>
            <a:r>
              <a:rPr lang="en-US" altLang="ja-JP" sz="1800" dirty="0"/>
              <a:t>(</a:t>
            </a:r>
            <a:r>
              <a:rPr lang="ja-JP" altLang="en-US" sz="1800" dirty="0"/>
              <a:t>続き</a:t>
            </a:r>
            <a:r>
              <a:rPr lang="en-US" altLang="ja-JP" sz="1800" dirty="0"/>
              <a:t>)</a:t>
            </a:r>
          </a:p>
        </p:txBody>
      </p:sp>
      <p:sp>
        <p:nvSpPr>
          <p:cNvPr id="5" name="テキスト ボックス 4">
            <a:extLst>
              <a:ext uri="{FF2B5EF4-FFF2-40B4-BE49-F238E27FC236}">
                <a16:creationId xmlns:a16="http://schemas.microsoft.com/office/drawing/2014/main" id="{6E310CC5-A69F-45A9-BC00-C0B8085BECF3}"/>
              </a:ext>
            </a:extLst>
          </p:cNvPr>
          <p:cNvSpPr txBox="1"/>
          <p:nvPr/>
        </p:nvSpPr>
        <p:spPr>
          <a:xfrm>
            <a:off x="295712" y="993635"/>
            <a:ext cx="6188978" cy="307777"/>
          </a:xfrm>
          <a:prstGeom prst="rect">
            <a:avLst/>
          </a:prstGeom>
          <a:noFill/>
        </p:spPr>
        <p:txBody>
          <a:bodyPr wrap="square">
            <a:spAutoFit/>
          </a:bodyPr>
          <a:lstStyle/>
          <a:p>
            <a:r>
              <a:rPr lang="ja-JP" altLang="en-US" sz="1400" dirty="0"/>
              <a:t>1</a:t>
            </a:r>
            <a:r>
              <a:rPr lang="en-US" altLang="ja-JP" sz="1400" dirty="0"/>
              <a:t>b</a:t>
            </a:r>
            <a:r>
              <a:rPr lang="ja-JP" altLang="en-US" sz="1400" dirty="0"/>
              <a:t>. イベント ログを確認</a:t>
            </a:r>
          </a:p>
        </p:txBody>
      </p:sp>
      <p:sp>
        <p:nvSpPr>
          <p:cNvPr id="7" name="テキスト ボックス 6">
            <a:extLst>
              <a:ext uri="{FF2B5EF4-FFF2-40B4-BE49-F238E27FC236}">
                <a16:creationId xmlns:a16="http://schemas.microsoft.com/office/drawing/2014/main" id="{BEA05C38-086F-4F2C-A05D-2BC1913C85C7}"/>
              </a:ext>
            </a:extLst>
          </p:cNvPr>
          <p:cNvSpPr txBox="1"/>
          <p:nvPr/>
        </p:nvSpPr>
        <p:spPr>
          <a:xfrm>
            <a:off x="295711" y="1365484"/>
            <a:ext cx="10198917" cy="2893100"/>
          </a:xfrm>
          <a:prstGeom prst="rect">
            <a:avLst/>
          </a:prstGeom>
          <a:noFill/>
        </p:spPr>
        <p:txBody>
          <a:bodyPr wrap="square">
            <a:spAutoFit/>
          </a:bodyPr>
          <a:lstStyle/>
          <a:p>
            <a:r>
              <a:rPr lang="en-US" altLang="ja-JP" sz="1400" dirty="0"/>
              <a:t>Azure AD Connect</a:t>
            </a:r>
            <a:r>
              <a:rPr lang="ja-JP" altLang="en-US" sz="1400" dirty="0"/>
              <a:t> の同期処理などの問題はアプリケーション イベント ログに記録されます。</a:t>
            </a:r>
            <a:endParaRPr lang="en-US" altLang="ja-JP" sz="1400" dirty="0"/>
          </a:p>
          <a:p>
            <a:r>
              <a:rPr lang="ja-JP" altLang="en-US" sz="1400" dirty="0"/>
              <a:t>イベントのソースが下記、レベルが </a:t>
            </a:r>
            <a:r>
              <a:rPr lang="en-US" altLang="ja-JP" sz="1400" dirty="0"/>
              <a:t>“</a:t>
            </a:r>
            <a:r>
              <a:rPr lang="ja-JP" altLang="en-US" sz="1400" dirty="0"/>
              <a:t>警告</a:t>
            </a:r>
            <a:r>
              <a:rPr lang="en-US" altLang="ja-JP" sz="1400" dirty="0"/>
              <a:t>”</a:t>
            </a:r>
            <a:r>
              <a:rPr lang="ja-JP" altLang="en-US" sz="1400" dirty="0"/>
              <a:t> または </a:t>
            </a:r>
            <a:r>
              <a:rPr lang="en-US" altLang="ja-JP" sz="1400" dirty="0"/>
              <a:t>”</a:t>
            </a:r>
            <a:r>
              <a:rPr lang="ja-JP" altLang="en-US" sz="1400" dirty="0"/>
              <a:t>エラー</a:t>
            </a:r>
            <a:r>
              <a:rPr lang="en-US" altLang="ja-JP" sz="1400" dirty="0"/>
              <a:t>”</a:t>
            </a:r>
            <a:r>
              <a:rPr lang="ja-JP" altLang="en-US" sz="1400" dirty="0"/>
              <a:t> のイベントにて継続して記録されているものを確認します。</a:t>
            </a:r>
            <a:endParaRPr lang="en-US" altLang="ja-JP" sz="1400" dirty="0"/>
          </a:p>
          <a:p>
            <a:r>
              <a:rPr lang="en-US" altLang="ja-JP" sz="1400" dirty="0"/>
              <a:t>(</a:t>
            </a:r>
            <a:r>
              <a:rPr lang="ja-JP" altLang="en-US" sz="1400" dirty="0"/>
              <a:t>過去に記録され、直近 </a:t>
            </a:r>
            <a:r>
              <a:rPr lang="en-US" altLang="ja-JP" sz="1400" dirty="0"/>
              <a:t>48 </a:t>
            </a:r>
            <a:r>
              <a:rPr lang="ja-JP" altLang="en-US" sz="1400" dirty="0"/>
              <a:t>時間に記録されていないものは基本的に対象とする必要はありません）</a:t>
            </a:r>
            <a:endParaRPr lang="en-US" altLang="ja-JP" sz="1400" dirty="0"/>
          </a:p>
          <a:p>
            <a:endParaRPr lang="en-US" altLang="ja-JP" sz="1400" dirty="0"/>
          </a:p>
          <a:p>
            <a:r>
              <a:rPr lang="ja-JP" altLang="en-US" sz="1400" dirty="0"/>
              <a:t>ソース </a:t>
            </a:r>
            <a:r>
              <a:rPr lang="en-US" altLang="ja-JP" sz="1400" dirty="0"/>
              <a:t>:</a:t>
            </a:r>
          </a:p>
          <a:p>
            <a:r>
              <a:rPr lang="en-US" altLang="ja-JP" sz="1400" dirty="0"/>
              <a:t> Directory Synchronization</a:t>
            </a:r>
          </a:p>
          <a:p>
            <a:r>
              <a:rPr lang="en-US" altLang="ja-JP" sz="1400" dirty="0"/>
              <a:t> </a:t>
            </a:r>
            <a:r>
              <a:rPr lang="en-US" altLang="ja-JP" sz="1400" dirty="0" err="1"/>
              <a:t>DirectorySyncClientCmd</a:t>
            </a:r>
            <a:endParaRPr lang="en-US" altLang="ja-JP" sz="1400" dirty="0"/>
          </a:p>
          <a:p>
            <a:r>
              <a:rPr lang="en-US" altLang="ja-JP" sz="1400" dirty="0"/>
              <a:t> </a:t>
            </a:r>
            <a:r>
              <a:rPr lang="en-US" altLang="ja-JP" sz="1400" dirty="0" err="1"/>
              <a:t>ADSync</a:t>
            </a:r>
            <a:endParaRPr lang="en-US" altLang="ja-JP" sz="1400" dirty="0"/>
          </a:p>
          <a:p>
            <a:r>
              <a:rPr lang="en-US" altLang="ja-JP" sz="1400" dirty="0"/>
              <a:t> </a:t>
            </a:r>
            <a:r>
              <a:rPr lang="en-US" altLang="ja-JP" sz="1400" dirty="0" err="1"/>
              <a:t>PasswordResetService</a:t>
            </a:r>
            <a:r>
              <a:rPr lang="en-US" altLang="ja-JP" sz="1400" dirty="0"/>
              <a:t> (</a:t>
            </a:r>
            <a:r>
              <a:rPr lang="ja-JP" altLang="en-US" sz="1400" dirty="0"/>
              <a:t>パスワード ライトバック機能利用時のみ</a:t>
            </a:r>
            <a:r>
              <a:rPr lang="en-US" altLang="ja-JP" sz="1400" dirty="0"/>
              <a:t>)</a:t>
            </a:r>
          </a:p>
          <a:p>
            <a:endParaRPr lang="en-US" altLang="ja-JP" sz="1400" dirty="0"/>
          </a:p>
          <a:p>
            <a:endParaRPr lang="en-US" altLang="ja-JP" sz="1400" dirty="0"/>
          </a:p>
          <a:p>
            <a:r>
              <a:rPr lang="en-US" altLang="ja-JP" sz="1400" dirty="0"/>
              <a:t>OS </a:t>
            </a:r>
            <a:r>
              <a:rPr lang="ja-JP" altLang="en-US" sz="1400" dirty="0"/>
              <a:t>や同期処理 </a:t>
            </a:r>
            <a:r>
              <a:rPr lang="en-US" altLang="ja-JP" sz="1400" dirty="0"/>
              <a:t>(</a:t>
            </a:r>
            <a:r>
              <a:rPr lang="en-US" altLang="ja-JP" sz="1400" dirty="0" err="1"/>
              <a:t>ADSync</a:t>
            </a:r>
            <a:r>
              <a:rPr lang="en-US" altLang="ja-JP" sz="1400" dirty="0"/>
              <a:t> </a:t>
            </a:r>
            <a:r>
              <a:rPr lang="ja-JP" altLang="en-US" sz="1400" dirty="0"/>
              <a:t>サービス</a:t>
            </a:r>
            <a:r>
              <a:rPr lang="en-US" altLang="ja-JP" sz="1400" dirty="0"/>
              <a:t>) </a:t>
            </a:r>
            <a:r>
              <a:rPr lang="ja-JP" altLang="en-US" sz="1400" dirty="0"/>
              <a:t>自体の停止や問題はシステム イベント ログに記録となります。</a:t>
            </a:r>
            <a:endParaRPr lang="en-US" altLang="ja-JP" sz="1400" dirty="0"/>
          </a:p>
          <a:p>
            <a:r>
              <a:rPr lang="ja-JP" altLang="en-US" sz="1400" dirty="0"/>
              <a:t>同様にレベルが </a:t>
            </a:r>
            <a:r>
              <a:rPr lang="en-US" altLang="ja-JP" sz="1400" dirty="0"/>
              <a:t>“</a:t>
            </a:r>
            <a:r>
              <a:rPr lang="ja-JP" altLang="en-US" sz="1400" dirty="0"/>
              <a:t>警告</a:t>
            </a:r>
            <a:r>
              <a:rPr lang="en-US" altLang="ja-JP" sz="1400" dirty="0"/>
              <a:t>”</a:t>
            </a:r>
            <a:r>
              <a:rPr lang="ja-JP" altLang="en-US" sz="1400" dirty="0"/>
              <a:t> または </a:t>
            </a:r>
            <a:r>
              <a:rPr lang="en-US" altLang="ja-JP" sz="1400" dirty="0"/>
              <a:t>”</a:t>
            </a:r>
            <a:r>
              <a:rPr lang="ja-JP" altLang="en-US" sz="1400" dirty="0"/>
              <a:t>エラー</a:t>
            </a:r>
            <a:r>
              <a:rPr lang="en-US" altLang="ja-JP" sz="1400" dirty="0"/>
              <a:t>”</a:t>
            </a:r>
            <a:r>
              <a:rPr lang="ja-JP" altLang="en-US" sz="1400" dirty="0"/>
              <a:t> のイベントにて継続して記録されているものを確認します。</a:t>
            </a:r>
            <a:endParaRPr lang="en-US" altLang="ja-JP" sz="1400" dirty="0"/>
          </a:p>
        </p:txBody>
      </p:sp>
      <p:sp>
        <p:nvSpPr>
          <p:cNvPr id="9" name="テキスト ボックス 8">
            <a:extLst>
              <a:ext uri="{FF2B5EF4-FFF2-40B4-BE49-F238E27FC236}">
                <a16:creationId xmlns:a16="http://schemas.microsoft.com/office/drawing/2014/main" id="{116F6731-8CDC-455B-BB27-93B620D4E6A5}"/>
              </a:ext>
            </a:extLst>
          </p:cNvPr>
          <p:cNvSpPr txBox="1"/>
          <p:nvPr/>
        </p:nvSpPr>
        <p:spPr>
          <a:xfrm>
            <a:off x="295711" y="4795246"/>
            <a:ext cx="6188978" cy="307777"/>
          </a:xfrm>
          <a:prstGeom prst="rect">
            <a:avLst/>
          </a:prstGeom>
          <a:noFill/>
        </p:spPr>
        <p:txBody>
          <a:bodyPr wrap="square">
            <a:spAutoFit/>
          </a:bodyPr>
          <a:lstStyle/>
          <a:p>
            <a:r>
              <a:rPr lang="en-US" altLang="ja-JP" sz="1400" dirty="0"/>
              <a:t>1c. </a:t>
            </a:r>
            <a:r>
              <a:rPr lang="ja-JP" altLang="en-US" sz="1400" dirty="0"/>
              <a:t>要件を確認</a:t>
            </a:r>
          </a:p>
        </p:txBody>
      </p:sp>
      <p:sp>
        <p:nvSpPr>
          <p:cNvPr id="11" name="テキスト ボックス 10">
            <a:extLst>
              <a:ext uri="{FF2B5EF4-FFF2-40B4-BE49-F238E27FC236}">
                <a16:creationId xmlns:a16="http://schemas.microsoft.com/office/drawing/2014/main" id="{14DAE1FC-E270-42DF-A204-A997D712D557}"/>
              </a:ext>
            </a:extLst>
          </p:cNvPr>
          <p:cNvSpPr txBox="1"/>
          <p:nvPr/>
        </p:nvSpPr>
        <p:spPr>
          <a:xfrm>
            <a:off x="295711" y="5118032"/>
            <a:ext cx="10383474" cy="1600438"/>
          </a:xfrm>
          <a:prstGeom prst="rect">
            <a:avLst/>
          </a:prstGeom>
          <a:noFill/>
        </p:spPr>
        <p:txBody>
          <a:bodyPr wrap="square">
            <a:spAutoFit/>
          </a:bodyPr>
          <a:lstStyle/>
          <a:p>
            <a:r>
              <a:rPr lang="ja-JP" altLang="en-US" sz="1400" dirty="0"/>
              <a:t>アップグレードに関わらず、要件を満たしていない状況で運用され、アップグレード後のトラブル対応時に発覚するケースが多く報告されています。</a:t>
            </a:r>
            <a:endParaRPr lang="en-US" altLang="ja-JP" sz="1400" dirty="0"/>
          </a:p>
          <a:p>
            <a:r>
              <a:rPr lang="ja-JP" altLang="en-US" sz="1400" dirty="0"/>
              <a:t>改めて、各要件を満たしていることを確認してください。</a:t>
            </a:r>
            <a:endParaRPr lang="en-US" altLang="ja-JP" sz="1400" dirty="0"/>
          </a:p>
          <a:p>
            <a:endParaRPr lang="en-US" altLang="ja-JP" sz="1400" dirty="0"/>
          </a:p>
          <a:p>
            <a:r>
              <a:rPr lang="en-US" altLang="ja-JP" sz="1400" dirty="0"/>
              <a:t>Azure AD Connect </a:t>
            </a:r>
            <a:r>
              <a:rPr lang="ja-JP" altLang="en-US" sz="1400" dirty="0"/>
              <a:t>の前提条件</a:t>
            </a:r>
          </a:p>
          <a:p>
            <a:r>
              <a:rPr lang="en-US" altLang="ja-JP" sz="1400" dirty="0">
                <a:hlinkClick r:id="rId2"/>
              </a:rPr>
              <a:t>https://docs.microsoft.com/ja-jp/azure/active-directory/hybrid/how-to-connect-install-prerequisites</a:t>
            </a:r>
            <a:endParaRPr lang="en-US" altLang="ja-JP" sz="1400" dirty="0"/>
          </a:p>
          <a:p>
            <a:endParaRPr lang="ja-JP" altLang="en-US" sz="1400" dirty="0"/>
          </a:p>
        </p:txBody>
      </p:sp>
    </p:spTree>
    <p:extLst>
      <p:ext uri="{BB962C8B-B14F-4D97-AF65-F5344CB8AC3E}">
        <p14:creationId xmlns:p14="http://schemas.microsoft.com/office/powerpoint/2010/main" val="376932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3AC79F-CA1C-415C-ACF2-A87EC9A55D8F}"/>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a:t>
            </a:r>
            <a:endParaRPr lang="en-US" altLang="ja-JP" sz="1800" dirty="0"/>
          </a:p>
          <a:p>
            <a:endParaRPr lang="en-US" altLang="ja-JP" sz="1800" dirty="0"/>
          </a:p>
        </p:txBody>
      </p:sp>
      <p:sp>
        <p:nvSpPr>
          <p:cNvPr id="5" name="テキスト ボックス 4">
            <a:extLst>
              <a:ext uri="{FF2B5EF4-FFF2-40B4-BE49-F238E27FC236}">
                <a16:creationId xmlns:a16="http://schemas.microsoft.com/office/drawing/2014/main" id="{C069F6BD-AE3B-4149-9277-C35B49209F47}"/>
              </a:ext>
            </a:extLst>
          </p:cNvPr>
          <p:cNvSpPr txBox="1"/>
          <p:nvPr/>
        </p:nvSpPr>
        <p:spPr>
          <a:xfrm>
            <a:off x="295712" y="993635"/>
            <a:ext cx="6094602" cy="738664"/>
          </a:xfrm>
          <a:prstGeom prst="rect">
            <a:avLst/>
          </a:prstGeom>
          <a:noFill/>
        </p:spPr>
        <p:txBody>
          <a:bodyPr wrap="square">
            <a:spAutoFit/>
          </a:bodyPr>
          <a:lstStyle/>
          <a:p>
            <a:r>
              <a:rPr lang="en-US" altLang="ja-JP" sz="1400" dirty="0"/>
              <a:t>2a. </a:t>
            </a:r>
            <a:r>
              <a:rPr lang="ja-JP" altLang="en-US" sz="1400" dirty="0"/>
              <a:t>同期ルールのエクスポート</a:t>
            </a:r>
            <a:endParaRPr lang="en-US" altLang="ja-JP" sz="1400" dirty="0"/>
          </a:p>
          <a:p>
            <a:r>
              <a:rPr lang="en-US" altLang="ja-JP" sz="1400" dirty="0"/>
              <a:t>      </a:t>
            </a:r>
            <a:r>
              <a:rPr lang="ja-JP" altLang="en-US" sz="1400" dirty="0"/>
              <a:t>必須ではなく、カスタム ルールを構成している場合のみ実施します。</a:t>
            </a:r>
            <a:endParaRPr lang="en-US" altLang="ja-JP" sz="1400" dirty="0"/>
          </a:p>
          <a:p>
            <a:endParaRPr lang="en-US" altLang="ja-JP" sz="1400" dirty="0"/>
          </a:p>
        </p:txBody>
      </p:sp>
      <p:pic>
        <p:nvPicPr>
          <p:cNvPr id="6" name="図 5">
            <a:extLst>
              <a:ext uri="{FF2B5EF4-FFF2-40B4-BE49-F238E27FC236}">
                <a16:creationId xmlns:a16="http://schemas.microsoft.com/office/drawing/2014/main" id="{C50EB502-7128-4890-8F65-65BEADD64F62}"/>
              </a:ext>
            </a:extLst>
          </p:cNvPr>
          <p:cNvPicPr>
            <a:picLocks noChangeAspect="1"/>
          </p:cNvPicPr>
          <p:nvPr/>
        </p:nvPicPr>
        <p:blipFill>
          <a:blip r:embed="rId2"/>
          <a:stretch>
            <a:fillRect/>
          </a:stretch>
        </p:blipFill>
        <p:spPr>
          <a:xfrm>
            <a:off x="367718" y="1639966"/>
            <a:ext cx="6671168" cy="4309992"/>
          </a:xfrm>
          <a:prstGeom prst="rect">
            <a:avLst/>
          </a:prstGeom>
        </p:spPr>
      </p:pic>
      <p:sp>
        <p:nvSpPr>
          <p:cNvPr id="10" name="テキスト ボックス 9">
            <a:extLst>
              <a:ext uri="{FF2B5EF4-FFF2-40B4-BE49-F238E27FC236}">
                <a16:creationId xmlns:a16="http://schemas.microsoft.com/office/drawing/2014/main" id="{C14EDA49-5870-40B6-AB69-6F162B72DEED}"/>
              </a:ext>
            </a:extLst>
          </p:cNvPr>
          <p:cNvSpPr txBox="1"/>
          <p:nvPr/>
        </p:nvSpPr>
        <p:spPr>
          <a:xfrm>
            <a:off x="7268361" y="2010101"/>
            <a:ext cx="4555921" cy="3046988"/>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手順 </a:t>
            </a:r>
            <a:r>
              <a:rPr lang="en-US" altLang="ja-JP" sz="1200" dirty="0">
                <a:latin typeface="メイリオ" panose="020B0604030504040204" pitchFamily="50" charset="-128"/>
                <a:ea typeface="メイリオ" panose="020B0604030504040204" pitchFamily="50" charset="-128"/>
              </a:rPr>
              <a:t>: </a:t>
            </a:r>
          </a:p>
          <a:p>
            <a:r>
              <a:rPr lang="en-US" altLang="ja-JP" sz="1200" dirty="0">
                <a:latin typeface="メイリオ" panose="020B0604030504040204" pitchFamily="50" charset="-128"/>
                <a:ea typeface="メイリオ" panose="020B0604030504040204" pitchFamily="50" charset="-128"/>
              </a:rPr>
              <a:t>1. [</a:t>
            </a:r>
            <a:r>
              <a:rPr lang="ja-JP" altLang="en-US" sz="1200" dirty="0">
                <a:latin typeface="メイリオ" panose="020B0604030504040204" pitchFamily="50" charset="-128"/>
                <a:ea typeface="メイリオ" panose="020B0604030504040204" pitchFamily="50" charset="-128"/>
              </a:rPr>
              <a:t>スタート</a:t>
            </a:r>
            <a:r>
              <a:rPr lang="en-US" altLang="ja-JP" sz="1200" dirty="0">
                <a:latin typeface="メイリオ" panose="020B0604030504040204" pitchFamily="50" charset="-128"/>
                <a:ea typeface="メイリオ" panose="020B0604030504040204" pitchFamily="50" charset="-128"/>
              </a:rPr>
              <a:t>] – [Azure AD Connect] – [Synchronization Rules </a:t>
            </a:r>
            <a:r>
              <a:rPr lang="en-US" altLang="ja-JP" sz="1200" dirty="0" err="1">
                <a:latin typeface="メイリオ" panose="020B0604030504040204" pitchFamily="50" charset="-128"/>
                <a:ea typeface="メイリオ" panose="020B0604030504040204" pitchFamily="50" charset="-128"/>
              </a:rPr>
              <a:t>Editer</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から </a:t>
            </a:r>
            <a:r>
              <a:rPr lang="en-US" altLang="ja-JP" sz="1200" dirty="0">
                <a:latin typeface="メイリオ" panose="020B0604030504040204" pitchFamily="50" charset="-128"/>
                <a:ea typeface="メイリオ" panose="020B0604030504040204" pitchFamily="50" charset="-128"/>
              </a:rPr>
              <a:t>Synchronization Service Manager </a:t>
            </a:r>
            <a:r>
              <a:rPr lang="ja-JP" altLang="en-US" sz="1200" dirty="0">
                <a:latin typeface="メイリオ" panose="020B0604030504040204" pitchFamily="50" charset="-128"/>
                <a:ea typeface="メイリオ" panose="020B0604030504040204" pitchFamily="50" charset="-128"/>
              </a:rPr>
              <a:t>を起動します。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rPr>
              <a:t>画面内の </a:t>
            </a:r>
            <a:r>
              <a:rPr lang="en-US" altLang="ja-JP" sz="1200" dirty="0">
                <a:latin typeface="メイリオ" panose="020B0604030504040204" pitchFamily="50" charset="-128"/>
                <a:ea typeface="メイリオ" panose="020B0604030504040204" pitchFamily="50" charset="-128"/>
              </a:rPr>
              <a:t>Rule Types </a:t>
            </a:r>
            <a:r>
              <a:rPr lang="ja-JP" altLang="en-US" sz="1200" dirty="0">
                <a:latin typeface="メイリオ" panose="020B0604030504040204" pitchFamily="50" charset="-128"/>
                <a:ea typeface="メイリオ" panose="020B0604030504040204" pitchFamily="50" charset="-128"/>
              </a:rPr>
              <a:t>にて </a:t>
            </a:r>
            <a:r>
              <a:rPr lang="en-US" altLang="ja-JP" sz="1200" dirty="0">
                <a:latin typeface="メイリオ" panose="020B0604030504040204" pitchFamily="50" charset="-128"/>
                <a:ea typeface="メイリオ" panose="020B0604030504040204" pitchFamily="50" charset="-128"/>
              </a:rPr>
              <a:t>Inbound </a:t>
            </a:r>
            <a:r>
              <a:rPr lang="ja-JP" altLang="en-US" sz="1200" dirty="0">
                <a:latin typeface="メイリオ" panose="020B0604030504040204" pitchFamily="50" charset="-128"/>
                <a:ea typeface="メイリオ" panose="020B0604030504040204" pitchFamily="50" charset="-128"/>
              </a:rPr>
              <a:t>を選択します。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右画面内の同期ルールを全選択します。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rPr>
              <a:t>画面下部の </a:t>
            </a:r>
            <a:r>
              <a:rPr lang="en-US" altLang="ja-JP" sz="1200" dirty="0">
                <a:latin typeface="メイリオ" panose="020B0604030504040204" pitchFamily="50" charset="-128"/>
                <a:ea typeface="メイリオ" panose="020B0604030504040204" pitchFamily="50" charset="-128"/>
              </a:rPr>
              <a:t>Export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5. </a:t>
            </a:r>
            <a:r>
              <a:rPr lang="ja-JP" altLang="en-US" sz="1200" dirty="0">
                <a:latin typeface="メイリオ" panose="020B0604030504040204" pitchFamily="50" charset="-128"/>
                <a:ea typeface="メイリオ" panose="020B0604030504040204" pitchFamily="50" charset="-128"/>
              </a:rPr>
              <a:t>メモ帳でルールが出力されるので、任意の保存場所に保存します。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6. </a:t>
            </a:r>
            <a:r>
              <a:rPr lang="ja-JP" altLang="en-US" sz="1200" dirty="0">
                <a:latin typeface="メイリオ" panose="020B0604030504040204" pitchFamily="50" charset="-128"/>
                <a:ea typeface="メイリオ" panose="020B0604030504040204" pitchFamily="50" charset="-128"/>
              </a:rPr>
              <a:t>上記 </a:t>
            </a:r>
            <a:r>
              <a:rPr lang="en-US" altLang="ja-JP" sz="1200" dirty="0">
                <a:latin typeface="メイリオ" panose="020B0604030504040204" pitchFamily="50" charset="-128"/>
                <a:ea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rPr>
              <a:t>にて </a:t>
            </a:r>
            <a:r>
              <a:rPr lang="en-US" altLang="ja-JP" sz="1200" dirty="0">
                <a:latin typeface="メイリオ" panose="020B0604030504040204" pitchFamily="50" charset="-128"/>
                <a:ea typeface="メイリオ" panose="020B0604030504040204" pitchFamily="50" charset="-128"/>
              </a:rPr>
              <a:t>Outbound </a:t>
            </a:r>
            <a:r>
              <a:rPr lang="ja-JP" altLang="en-US" sz="1200" dirty="0">
                <a:latin typeface="メイリオ" panose="020B0604030504040204" pitchFamily="50" charset="-128"/>
                <a:ea typeface="メイリオ" panose="020B0604030504040204" pitchFamily="50" charset="-128"/>
              </a:rPr>
              <a:t>を選択し、</a:t>
            </a:r>
            <a:r>
              <a:rPr lang="en-US" altLang="ja-JP" sz="1200" dirty="0">
                <a:latin typeface="メイリオ" panose="020B0604030504040204" pitchFamily="50" charset="-128"/>
                <a:ea typeface="メイリオ" panose="020B0604030504040204" pitchFamily="50" charset="-128"/>
              </a:rPr>
              <a:t>3 ~ 5 </a:t>
            </a:r>
            <a:r>
              <a:rPr lang="ja-JP" altLang="en-US" sz="1200" dirty="0">
                <a:latin typeface="メイリオ" panose="020B0604030504040204" pitchFamily="50" charset="-128"/>
                <a:ea typeface="メイリオ" panose="020B0604030504040204" pitchFamily="50" charset="-128"/>
              </a:rPr>
              <a:t>の手順を繰り返します。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参考情報</a:t>
            </a:r>
            <a:endParaRPr lang="en-US" altLang="ja-JP" sz="1200" dirty="0">
              <a:latin typeface="メイリオ" panose="020B0604030504040204" pitchFamily="50" charset="-128"/>
              <a:ea typeface="メイリオ" panose="020B0604030504040204" pitchFamily="50" charset="-128"/>
              <a:hlinkClick r:id="rId3"/>
            </a:endParaRPr>
          </a:p>
          <a:p>
            <a:r>
              <a:rPr lang="ja-JP" altLang="en-US" sz="1200" dirty="0">
                <a:latin typeface="メイリオ" panose="020B0604030504040204" pitchFamily="50" charset="-128"/>
                <a:ea typeface="メイリオ" panose="020B0604030504040204" pitchFamily="50" charset="-128"/>
                <a:hlinkClick r:id="rId3"/>
              </a:rPr>
              <a:t>同期規則をカスタマイズする方法</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404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9EB48F8-530C-4345-B9D8-EEACCAE58DD8}"/>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 </a:t>
            </a:r>
            <a:r>
              <a:rPr lang="en-US" altLang="ja-JP" sz="1800" dirty="0"/>
              <a:t>(</a:t>
            </a:r>
            <a:r>
              <a:rPr lang="ja-JP" altLang="en-US" sz="1800" dirty="0"/>
              <a:t>続き</a:t>
            </a:r>
            <a:r>
              <a:rPr lang="en-US" altLang="ja-JP" sz="1800" dirty="0"/>
              <a:t>)</a:t>
            </a:r>
          </a:p>
          <a:p>
            <a:endParaRPr lang="en-US" altLang="ja-JP" sz="1800" dirty="0"/>
          </a:p>
        </p:txBody>
      </p:sp>
      <p:sp>
        <p:nvSpPr>
          <p:cNvPr id="5" name="テキスト ボックス 4">
            <a:extLst>
              <a:ext uri="{FF2B5EF4-FFF2-40B4-BE49-F238E27FC236}">
                <a16:creationId xmlns:a16="http://schemas.microsoft.com/office/drawing/2014/main" id="{06839D4F-4B75-45AD-B1D8-48EC89A5C905}"/>
              </a:ext>
            </a:extLst>
          </p:cNvPr>
          <p:cNvSpPr txBox="1"/>
          <p:nvPr/>
        </p:nvSpPr>
        <p:spPr>
          <a:xfrm>
            <a:off x="295711" y="993635"/>
            <a:ext cx="9183849" cy="738664"/>
          </a:xfrm>
          <a:prstGeom prst="rect">
            <a:avLst/>
          </a:prstGeom>
          <a:noFill/>
        </p:spPr>
        <p:txBody>
          <a:bodyPr wrap="square">
            <a:spAutoFit/>
          </a:bodyPr>
          <a:lstStyle/>
          <a:p>
            <a:r>
              <a:rPr lang="en-US" altLang="ja-JP" sz="1400" dirty="0"/>
              <a:t>2b. </a:t>
            </a:r>
            <a:r>
              <a:rPr lang="ja-JP" altLang="en-US" sz="1400" dirty="0"/>
              <a:t>設定内容の保存</a:t>
            </a:r>
            <a:endParaRPr lang="en-US" altLang="ja-JP" sz="1400" dirty="0"/>
          </a:p>
          <a:p>
            <a:r>
              <a:rPr lang="ja-JP" altLang="en-US" sz="1400" dirty="0"/>
              <a:t>      </a:t>
            </a:r>
            <a:r>
              <a:rPr lang="en-US" altLang="ja-JP" sz="1400" dirty="0"/>
              <a:t>Azure AD Connect 1.5.4x.x </a:t>
            </a:r>
            <a:r>
              <a:rPr lang="ja-JP" altLang="en-US" sz="1400" dirty="0"/>
              <a:t>以降は手順が異なります。</a:t>
            </a:r>
            <a:endParaRPr lang="en-US" altLang="ja-JP" sz="1400" dirty="0"/>
          </a:p>
          <a:p>
            <a:r>
              <a:rPr lang="ja-JP" altLang="en-US" sz="1400" dirty="0"/>
              <a:t>　  下記画面キャプチャは </a:t>
            </a:r>
            <a:r>
              <a:rPr lang="en-US" altLang="ja-JP" sz="1400" dirty="0"/>
              <a:t>1.0.8667,0 </a:t>
            </a:r>
            <a:r>
              <a:rPr lang="ja-JP" altLang="en-US" sz="1400" dirty="0"/>
              <a:t>となり、バージョンによって設定項目が異なるため、ご留意ください。</a:t>
            </a:r>
            <a:endParaRPr lang="en-US" altLang="ja-JP" sz="1400" dirty="0"/>
          </a:p>
        </p:txBody>
      </p:sp>
      <p:sp>
        <p:nvSpPr>
          <p:cNvPr id="7" name="テキスト ボックス 6">
            <a:extLst>
              <a:ext uri="{FF2B5EF4-FFF2-40B4-BE49-F238E27FC236}">
                <a16:creationId xmlns:a16="http://schemas.microsoft.com/office/drawing/2014/main" id="{D69DB09B-2565-4A7E-A43D-5EDD85491F54}"/>
              </a:ext>
            </a:extLst>
          </p:cNvPr>
          <p:cNvSpPr txBox="1"/>
          <p:nvPr/>
        </p:nvSpPr>
        <p:spPr>
          <a:xfrm>
            <a:off x="572547" y="1837404"/>
            <a:ext cx="6094602"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1. [</a:t>
            </a:r>
            <a:r>
              <a:rPr lang="ja-JP" altLang="en-US" sz="1200" dirty="0">
                <a:latin typeface="メイリオ" panose="020B0604030504040204" pitchFamily="50" charset="-128"/>
                <a:ea typeface="メイリオ" panose="020B0604030504040204" pitchFamily="50" charset="-128"/>
              </a:rPr>
              <a:t>スタート</a:t>
            </a:r>
            <a:r>
              <a:rPr lang="en-US" altLang="ja-JP" sz="1200" dirty="0">
                <a:latin typeface="メイリオ" panose="020B0604030504040204" pitchFamily="50" charset="-128"/>
                <a:ea typeface="メイリオ" panose="020B0604030504040204" pitchFamily="50" charset="-128"/>
              </a:rPr>
              <a:t>] – [Azure AD Connect] – [Azure AD Connect] </a:t>
            </a:r>
            <a:r>
              <a:rPr lang="ja-JP" altLang="en-US" sz="1200" dirty="0">
                <a:latin typeface="メイリオ" panose="020B0604030504040204" pitchFamily="50" charset="-128"/>
                <a:ea typeface="メイリオ" panose="020B0604030504040204" pitchFamily="50" charset="-128"/>
              </a:rPr>
              <a:t>を起動します。 </a:t>
            </a:r>
            <a:endParaRPr lang="ja-JP" altLang="en-US" sz="1200" dirty="0"/>
          </a:p>
        </p:txBody>
      </p:sp>
      <p:pic>
        <p:nvPicPr>
          <p:cNvPr id="8" name="図 7">
            <a:extLst>
              <a:ext uri="{FF2B5EF4-FFF2-40B4-BE49-F238E27FC236}">
                <a16:creationId xmlns:a16="http://schemas.microsoft.com/office/drawing/2014/main" id="{14386306-630B-4F6C-BC57-6958AEFE40B8}"/>
              </a:ext>
            </a:extLst>
          </p:cNvPr>
          <p:cNvPicPr>
            <a:picLocks noChangeAspect="1"/>
          </p:cNvPicPr>
          <p:nvPr/>
        </p:nvPicPr>
        <p:blipFill>
          <a:blip r:embed="rId2"/>
          <a:stretch>
            <a:fillRect/>
          </a:stretch>
        </p:blipFill>
        <p:spPr>
          <a:xfrm>
            <a:off x="879527" y="2114403"/>
            <a:ext cx="6427284" cy="4524854"/>
          </a:xfrm>
          <a:prstGeom prst="rect">
            <a:avLst/>
          </a:prstGeom>
        </p:spPr>
      </p:pic>
    </p:spTree>
    <p:extLst>
      <p:ext uri="{BB962C8B-B14F-4D97-AF65-F5344CB8AC3E}">
        <p14:creationId xmlns:p14="http://schemas.microsoft.com/office/powerpoint/2010/main" val="333686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52FFBC-ECF7-44C7-9A39-C14CDBC16BE4}"/>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 </a:t>
            </a:r>
            <a:r>
              <a:rPr lang="en-US" altLang="ja-JP" sz="1800" dirty="0"/>
              <a:t>(</a:t>
            </a:r>
            <a:r>
              <a:rPr lang="ja-JP" altLang="en-US" sz="1800" dirty="0"/>
              <a:t>続き </a:t>
            </a:r>
            <a:r>
              <a:rPr lang="en-US" altLang="ja-JP" sz="1800" dirty="0"/>
              <a:t>-2)</a:t>
            </a:r>
          </a:p>
          <a:p>
            <a:endParaRPr lang="en-US" altLang="ja-JP" sz="1800" dirty="0"/>
          </a:p>
        </p:txBody>
      </p:sp>
      <p:sp>
        <p:nvSpPr>
          <p:cNvPr id="7" name="テキスト ボックス 6">
            <a:extLst>
              <a:ext uri="{FF2B5EF4-FFF2-40B4-BE49-F238E27FC236}">
                <a16:creationId xmlns:a16="http://schemas.microsoft.com/office/drawing/2014/main" id="{E20FBA4E-A49F-4C33-955A-49A7EE80D08E}"/>
              </a:ext>
            </a:extLst>
          </p:cNvPr>
          <p:cNvSpPr txBox="1"/>
          <p:nvPr/>
        </p:nvSpPr>
        <p:spPr>
          <a:xfrm>
            <a:off x="589325" y="1350843"/>
            <a:ext cx="7833222" cy="461665"/>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rPr>
              <a:t>追加のタスク</a:t>
            </a:r>
            <a:r>
              <a:rPr lang="en-US" altLang="ja-JP" sz="1200" dirty="0">
                <a:latin typeface="メイリオ" panose="020B0604030504040204" pitchFamily="50" charset="-128"/>
                <a:ea typeface="メイリオ" panose="020B0604030504040204" pitchFamily="50" charset="-128"/>
              </a:rPr>
              <a:t>] – [</a:t>
            </a:r>
            <a:r>
              <a:rPr lang="ja-JP" altLang="en-US" sz="1200" dirty="0">
                <a:latin typeface="メイリオ" panose="020B0604030504040204" pitchFamily="50" charset="-128"/>
                <a:ea typeface="メイリオ" panose="020B0604030504040204" pitchFamily="50" charset="-128"/>
              </a:rPr>
              <a:t>現在の構成を表示する</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を選択し、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次へ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下図のように各設定項目が確認できるようにスクリーンショットを取得し、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前へ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ja-JP" altLang="en-US" sz="1200" dirty="0"/>
          </a:p>
        </p:txBody>
      </p:sp>
      <p:pic>
        <p:nvPicPr>
          <p:cNvPr id="10" name="図 9">
            <a:extLst>
              <a:ext uri="{FF2B5EF4-FFF2-40B4-BE49-F238E27FC236}">
                <a16:creationId xmlns:a16="http://schemas.microsoft.com/office/drawing/2014/main" id="{6F7EF028-230A-46C4-BEC7-27E5BC8AEA7B}"/>
              </a:ext>
            </a:extLst>
          </p:cNvPr>
          <p:cNvPicPr>
            <a:picLocks noChangeAspect="1"/>
          </p:cNvPicPr>
          <p:nvPr/>
        </p:nvPicPr>
        <p:blipFill>
          <a:blip r:embed="rId2"/>
          <a:stretch>
            <a:fillRect/>
          </a:stretch>
        </p:blipFill>
        <p:spPr>
          <a:xfrm>
            <a:off x="837582" y="1942943"/>
            <a:ext cx="6427773" cy="4525200"/>
          </a:xfrm>
          <a:prstGeom prst="rect">
            <a:avLst/>
          </a:prstGeom>
        </p:spPr>
      </p:pic>
    </p:spTree>
    <p:extLst>
      <p:ext uri="{BB962C8B-B14F-4D97-AF65-F5344CB8AC3E}">
        <p14:creationId xmlns:p14="http://schemas.microsoft.com/office/powerpoint/2010/main" val="127374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4614EED-A679-44F9-9DF0-F4D3FD7C0065}"/>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 </a:t>
            </a:r>
            <a:r>
              <a:rPr lang="en-US" altLang="ja-JP" sz="1800" dirty="0"/>
              <a:t>(</a:t>
            </a:r>
            <a:r>
              <a:rPr lang="ja-JP" altLang="en-US" sz="1800" dirty="0"/>
              <a:t>続き </a:t>
            </a:r>
            <a:r>
              <a:rPr lang="en-US" altLang="ja-JP" sz="1800" dirty="0"/>
              <a:t>-3)</a:t>
            </a:r>
          </a:p>
          <a:p>
            <a:endParaRPr lang="en-US" altLang="ja-JP" sz="1800" dirty="0"/>
          </a:p>
        </p:txBody>
      </p:sp>
      <p:sp>
        <p:nvSpPr>
          <p:cNvPr id="7" name="テキスト ボックス 6">
            <a:extLst>
              <a:ext uri="{FF2B5EF4-FFF2-40B4-BE49-F238E27FC236}">
                <a16:creationId xmlns:a16="http://schemas.microsoft.com/office/drawing/2014/main" id="{E8D74F39-D3AC-4C08-9B79-02CF4E1607B9}"/>
              </a:ext>
            </a:extLst>
          </p:cNvPr>
          <p:cNvSpPr txBox="1"/>
          <p:nvPr/>
        </p:nvSpPr>
        <p:spPr>
          <a:xfrm>
            <a:off x="589325" y="1350843"/>
            <a:ext cx="7306788" cy="646331"/>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追加のタスク</a:t>
            </a:r>
            <a:r>
              <a:rPr lang="en-US" altLang="ja-JP" sz="1200" dirty="0">
                <a:latin typeface="メイリオ" panose="020B0604030504040204" pitchFamily="50" charset="-128"/>
                <a:ea typeface="メイリオ" panose="020B0604030504040204" pitchFamily="50" charset="-128"/>
              </a:rPr>
              <a:t>] – [</a:t>
            </a:r>
            <a:r>
              <a:rPr lang="ja-JP" altLang="en-US" sz="1200" dirty="0">
                <a:latin typeface="メイリオ" panose="020B0604030504040204" pitchFamily="50" charset="-128"/>
                <a:ea typeface="メイリオ" panose="020B0604030504040204" pitchFamily="50" charset="-128"/>
              </a:rPr>
              <a:t>同期オプションの構成</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を選択し、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次へ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Azure AD </a:t>
            </a:r>
            <a:r>
              <a:rPr lang="ja-JP" altLang="en-US" sz="12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次へ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a:p>
            <a:endParaRPr lang="ja-JP" altLang="en-US" sz="1200" dirty="0"/>
          </a:p>
        </p:txBody>
      </p:sp>
      <p:pic>
        <p:nvPicPr>
          <p:cNvPr id="10" name="図 9">
            <a:extLst>
              <a:ext uri="{FF2B5EF4-FFF2-40B4-BE49-F238E27FC236}">
                <a16:creationId xmlns:a16="http://schemas.microsoft.com/office/drawing/2014/main" id="{47AC2F20-C19E-4AC8-ABA5-8183C97E57FD}"/>
              </a:ext>
            </a:extLst>
          </p:cNvPr>
          <p:cNvPicPr>
            <a:picLocks noChangeAspect="1"/>
          </p:cNvPicPr>
          <p:nvPr/>
        </p:nvPicPr>
        <p:blipFill>
          <a:blip r:embed="rId2"/>
          <a:stretch>
            <a:fillRect/>
          </a:stretch>
        </p:blipFill>
        <p:spPr>
          <a:xfrm>
            <a:off x="836752" y="1892717"/>
            <a:ext cx="6417025" cy="4525200"/>
          </a:xfrm>
          <a:prstGeom prst="rect">
            <a:avLst/>
          </a:prstGeom>
        </p:spPr>
      </p:pic>
    </p:spTree>
    <p:extLst>
      <p:ext uri="{BB962C8B-B14F-4D97-AF65-F5344CB8AC3E}">
        <p14:creationId xmlns:p14="http://schemas.microsoft.com/office/powerpoint/2010/main" val="198169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CD2BE43-DF87-4A72-A9BA-FD14CA6BB98E}"/>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 </a:t>
            </a:r>
            <a:r>
              <a:rPr lang="en-US" altLang="ja-JP" sz="1800" dirty="0"/>
              <a:t>(</a:t>
            </a:r>
            <a:r>
              <a:rPr lang="ja-JP" altLang="en-US" sz="1800" dirty="0"/>
              <a:t>続き </a:t>
            </a:r>
            <a:r>
              <a:rPr lang="en-US" altLang="ja-JP" sz="1800" dirty="0"/>
              <a:t>-4)</a:t>
            </a:r>
          </a:p>
          <a:p>
            <a:endParaRPr lang="en-US" altLang="ja-JP" sz="1800" dirty="0"/>
          </a:p>
        </p:txBody>
      </p:sp>
      <p:sp>
        <p:nvSpPr>
          <p:cNvPr id="5" name="テキスト ボックス 4">
            <a:extLst>
              <a:ext uri="{FF2B5EF4-FFF2-40B4-BE49-F238E27FC236}">
                <a16:creationId xmlns:a16="http://schemas.microsoft.com/office/drawing/2014/main" id="{235E3764-710E-44F9-B6C3-77F5AA6B1EB8}"/>
              </a:ext>
            </a:extLst>
          </p:cNvPr>
          <p:cNvSpPr txBox="1"/>
          <p:nvPr/>
        </p:nvSpPr>
        <p:spPr>
          <a:xfrm>
            <a:off x="589325" y="1350843"/>
            <a:ext cx="6094602"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次へ</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をクリックします。</a:t>
            </a:r>
            <a:endParaRPr lang="en-US" altLang="ja-JP" sz="12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085336E-B4D1-4595-8406-AA5BC65710C3}"/>
              </a:ext>
            </a:extLst>
          </p:cNvPr>
          <p:cNvPicPr>
            <a:picLocks noChangeAspect="1"/>
          </p:cNvPicPr>
          <p:nvPr/>
        </p:nvPicPr>
        <p:blipFill>
          <a:blip r:embed="rId2"/>
          <a:stretch>
            <a:fillRect/>
          </a:stretch>
        </p:blipFill>
        <p:spPr>
          <a:xfrm>
            <a:off x="831795" y="1826831"/>
            <a:ext cx="6417026" cy="4525200"/>
          </a:xfrm>
          <a:prstGeom prst="rect">
            <a:avLst/>
          </a:prstGeom>
        </p:spPr>
      </p:pic>
    </p:spTree>
    <p:extLst>
      <p:ext uri="{BB962C8B-B14F-4D97-AF65-F5344CB8AC3E}">
        <p14:creationId xmlns:p14="http://schemas.microsoft.com/office/powerpoint/2010/main" val="307981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544D324-74E5-41B8-9C3A-9F8963BFCCD9}"/>
              </a:ext>
            </a:extLst>
          </p:cNvPr>
          <p:cNvSpPr txBox="1"/>
          <p:nvPr/>
        </p:nvSpPr>
        <p:spPr>
          <a:xfrm>
            <a:off x="295712" y="624303"/>
            <a:ext cx="11356596" cy="646331"/>
          </a:xfrm>
          <a:prstGeom prst="rect">
            <a:avLst/>
          </a:prstGeom>
          <a:noFill/>
        </p:spPr>
        <p:txBody>
          <a:bodyPr wrap="square">
            <a:spAutoFit/>
          </a:bodyPr>
          <a:lstStyle/>
          <a:p>
            <a:r>
              <a:rPr lang="en-US" altLang="ja-JP" sz="1800" dirty="0"/>
              <a:t>2, </a:t>
            </a:r>
            <a:r>
              <a:rPr lang="ja-JP" altLang="en-US" sz="1800" dirty="0"/>
              <a:t>設定内容の保存 </a:t>
            </a:r>
            <a:r>
              <a:rPr lang="en-US" altLang="ja-JP" sz="1800" dirty="0"/>
              <a:t>(</a:t>
            </a:r>
            <a:r>
              <a:rPr lang="ja-JP" altLang="en-US" sz="1800" dirty="0"/>
              <a:t>続き </a:t>
            </a:r>
            <a:r>
              <a:rPr lang="en-US" altLang="ja-JP" sz="1800" dirty="0"/>
              <a:t>-5)</a:t>
            </a:r>
          </a:p>
          <a:p>
            <a:endParaRPr lang="en-US" altLang="ja-JP" sz="1800" dirty="0"/>
          </a:p>
        </p:txBody>
      </p:sp>
      <p:sp>
        <p:nvSpPr>
          <p:cNvPr id="5" name="テキスト ボックス 4">
            <a:extLst>
              <a:ext uri="{FF2B5EF4-FFF2-40B4-BE49-F238E27FC236}">
                <a16:creationId xmlns:a16="http://schemas.microsoft.com/office/drawing/2014/main" id="{AC863962-F4CF-419F-B1EE-2CA0308AA2CD}"/>
              </a:ext>
            </a:extLst>
          </p:cNvPr>
          <p:cNvSpPr txBox="1"/>
          <p:nvPr/>
        </p:nvSpPr>
        <p:spPr>
          <a:xfrm>
            <a:off x="589324" y="1350843"/>
            <a:ext cx="8070581"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下図のように各設定項目が確認できるようにスクリーンショットを取得し、画面上部の </a:t>
            </a:r>
            <a:r>
              <a:rPr lang="en-US" altLang="ja-JP" sz="1200" dirty="0">
                <a:latin typeface="メイリオ" panose="020B0604030504040204" pitchFamily="50" charset="-128"/>
                <a:ea typeface="メイリオ" panose="020B0604030504040204" pitchFamily="50" charset="-128"/>
              </a:rPr>
              <a:t>x </a:t>
            </a:r>
            <a:r>
              <a:rPr lang="ja-JP" altLang="en-US" sz="1200" dirty="0">
                <a:latin typeface="メイリオ" panose="020B0604030504040204" pitchFamily="50" charset="-128"/>
                <a:ea typeface="メイリオ" panose="020B0604030504040204" pitchFamily="50" charset="-128"/>
              </a:rPr>
              <a:t>にて画面を閉じます。</a:t>
            </a:r>
            <a:endParaRPr lang="en-US" altLang="ja-JP" sz="12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8BD6130E-5084-482A-B4BA-06E4DD9E6725}"/>
              </a:ext>
            </a:extLst>
          </p:cNvPr>
          <p:cNvPicPr>
            <a:picLocks noChangeAspect="1"/>
          </p:cNvPicPr>
          <p:nvPr/>
        </p:nvPicPr>
        <p:blipFill>
          <a:blip r:embed="rId2"/>
          <a:stretch>
            <a:fillRect/>
          </a:stretch>
        </p:blipFill>
        <p:spPr>
          <a:xfrm>
            <a:off x="793720" y="1787802"/>
            <a:ext cx="6417026" cy="4525200"/>
          </a:xfrm>
          <a:prstGeom prst="rect">
            <a:avLst/>
          </a:prstGeom>
        </p:spPr>
      </p:pic>
    </p:spTree>
    <p:extLst>
      <p:ext uri="{BB962C8B-B14F-4D97-AF65-F5344CB8AC3E}">
        <p14:creationId xmlns:p14="http://schemas.microsoft.com/office/powerpoint/2010/main" val="21075153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1193</Words>
  <Application>Microsoft Office PowerPoint</Application>
  <PresentationFormat>ワイド画面</PresentationFormat>
  <Paragraphs>108</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Keiju Tani</dc:creator>
  <cp:lastModifiedBy>Keiju Tani</cp:lastModifiedBy>
  <cp:revision>6</cp:revision>
  <dcterms:created xsi:type="dcterms:W3CDTF">2020-08-05T12:50:35Z</dcterms:created>
  <dcterms:modified xsi:type="dcterms:W3CDTF">2020-08-06T12:40:57Z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2020-08-05T13:29:46Z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527afebc-489c-492f-9886-e02e9671d83f</vt:lpwstr>
  </property>
  <property fmtid="{D5CDD505-2E9C-101B-9397-08002B2CF9AE}" pid="8" name="MSIP_Label_f42aa342-8706-4288-bd11-ebb85995028c_ContentBits">
    <vt:lpwstr>0</vt:lpwstr>
  </property>
</Properties>
</file>