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30" r:id="rId3"/>
    <p:sldId id="318" r:id="rId4"/>
    <p:sldId id="313" r:id="rId5"/>
    <p:sldId id="332" r:id="rId6"/>
    <p:sldId id="333" r:id="rId7"/>
    <p:sldId id="324" r:id="rId8"/>
    <p:sldId id="323" r:id="rId9"/>
    <p:sldId id="325" r:id="rId10"/>
    <p:sldId id="326" r:id="rId11"/>
    <p:sldId id="327" r:id="rId12"/>
    <p:sldId id="328" r:id="rId13"/>
    <p:sldId id="257"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82" r:id="rId30"/>
    <p:sldId id="295" r:id="rId31"/>
    <p:sldId id="296" r:id="rId32"/>
    <p:sldId id="298" r:id="rId33"/>
    <p:sldId id="299" r:id="rId34"/>
    <p:sldId id="300" r:id="rId35"/>
    <p:sldId id="301" r:id="rId36"/>
    <p:sldId id="302" r:id="rId37"/>
    <p:sldId id="303" r:id="rId38"/>
    <p:sldId id="304" r:id="rId39"/>
    <p:sldId id="306" r:id="rId40"/>
    <p:sldId id="305" r:id="rId41"/>
    <p:sldId id="307" r:id="rId42"/>
    <p:sldId id="308" r:id="rId43"/>
    <p:sldId id="309" r:id="rId44"/>
    <p:sldId id="310" r:id="rId45"/>
    <p:sldId id="329" r:id="rId46"/>
    <p:sldId id="331" r:id="rId47"/>
    <p:sldId id="334" r:id="rId4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D1A563-804F-4817-A93E-51632DD4B6F4}" v="924" dt="2020-08-09T14:23:14.3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8" autoAdjust="0"/>
    <p:restoredTop sz="94660"/>
  </p:normalViewPr>
  <p:slideViewPr>
    <p:cSldViewPr snapToGrid="0">
      <p:cViewPr varScale="1">
        <p:scale>
          <a:sx n="103" d="100"/>
          <a:sy n="103" d="100"/>
        </p:scale>
        <p:origin x="120" y="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BAC6112-E512-4D1A-82EE-92BA53B3304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A7F7B274-D846-48BA-84C0-0995AC2E59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11B6A5E-4EE7-45CA-A3A6-885C1557E81E}"/>
              </a:ext>
            </a:extLst>
          </p:cNvPr>
          <p:cNvSpPr>
            <a:spLocks noGrp="1"/>
          </p:cNvSpPr>
          <p:nvPr>
            <p:ph type="dt" sz="half" idx="10"/>
          </p:nvPr>
        </p:nvSpPr>
        <p:spPr/>
        <p:txBody>
          <a:bodyPr/>
          <a:lstStyle/>
          <a:p>
            <a:fld id="{859CBA71-C8B7-4D6A-B4DC-B62A8CBC1BD6}" type="datetimeFigureOut">
              <a:rPr kumimoji="1" lang="ja-JP" altLang="en-US" smtClean="0"/>
              <a:t>2023/7/14</a:t>
            </a:fld>
            <a:endParaRPr kumimoji="1" lang="ja-JP" altLang="en-US"/>
          </a:p>
        </p:txBody>
      </p:sp>
      <p:sp>
        <p:nvSpPr>
          <p:cNvPr id="5" name="フッター プレースホルダー 4">
            <a:extLst>
              <a:ext uri="{FF2B5EF4-FFF2-40B4-BE49-F238E27FC236}">
                <a16:creationId xmlns:a16="http://schemas.microsoft.com/office/drawing/2014/main" id="{CA477C42-7DB4-49C0-8A3C-65A21EF93B3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29408F1-63EC-440A-9DDF-FF9BD7B46D0D}"/>
              </a:ext>
            </a:extLst>
          </p:cNvPr>
          <p:cNvSpPr>
            <a:spLocks noGrp="1"/>
          </p:cNvSpPr>
          <p:nvPr>
            <p:ph type="sldNum" sz="quarter" idx="12"/>
          </p:nvPr>
        </p:nvSpPr>
        <p:spPr/>
        <p:txBody>
          <a:bodyPr/>
          <a:lstStyle/>
          <a:p>
            <a:fld id="{24112760-E5F9-4B5B-B677-3C97280208C8}" type="slidenum">
              <a:rPr kumimoji="1" lang="ja-JP" altLang="en-US" smtClean="0"/>
              <a:t>‹#›</a:t>
            </a:fld>
            <a:endParaRPr kumimoji="1" lang="ja-JP" altLang="en-US"/>
          </a:p>
        </p:txBody>
      </p:sp>
    </p:spTree>
    <p:extLst>
      <p:ext uri="{BB962C8B-B14F-4D97-AF65-F5344CB8AC3E}">
        <p14:creationId xmlns:p14="http://schemas.microsoft.com/office/powerpoint/2010/main" val="2006699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3DEADB-0605-4419-8E0D-E6EF8821859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EDC027D6-09E3-4D38-9285-12A28D7A50E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02D0D77-0597-464D-AF9B-8594627E0097}"/>
              </a:ext>
            </a:extLst>
          </p:cNvPr>
          <p:cNvSpPr>
            <a:spLocks noGrp="1"/>
          </p:cNvSpPr>
          <p:nvPr>
            <p:ph type="dt" sz="half" idx="10"/>
          </p:nvPr>
        </p:nvSpPr>
        <p:spPr/>
        <p:txBody>
          <a:bodyPr/>
          <a:lstStyle/>
          <a:p>
            <a:fld id="{859CBA71-C8B7-4D6A-B4DC-B62A8CBC1BD6}" type="datetimeFigureOut">
              <a:rPr kumimoji="1" lang="ja-JP" altLang="en-US" smtClean="0"/>
              <a:t>2023/7/14</a:t>
            </a:fld>
            <a:endParaRPr kumimoji="1" lang="ja-JP" altLang="en-US"/>
          </a:p>
        </p:txBody>
      </p:sp>
      <p:sp>
        <p:nvSpPr>
          <p:cNvPr id="5" name="フッター プレースホルダー 4">
            <a:extLst>
              <a:ext uri="{FF2B5EF4-FFF2-40B4-BE49-F238E27FC236}">
                <a16:creationId xmlns:a16="http://schemas.microsoft.com/office/drawing/2014/main" id="{83479E33-C3FC-4148-A62D-10AE58F38C6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2440467-43CF-4527-9F33-F5ABA531248B}"/>
              </a:ext>
            </a:extLst>
          </p:cNvPr>
          <p:cNvSpPr>
            <a:spLocks noGrp="1"/>
          </p:cNvSpPr>
          <p:nvPr>
            <p:ph type="sldNum" sz="quarter" idx="12"/>
          </p:nvPr>
        </p:nvSpPr>
        <p:spPr/>
        <p:txBody>
          <a:bodyPr/>
          <a:lstStyle/>
          <a:p>
            <a:fld id="{24112760-E5F9-4B5B-B677-3C97280208C8}" type="slidenum">
              <a:rPr kumimoji="1" lang="ja-JP" altLang="en-US" smtClean="0"/>
              <a:t>‹#›</a:t>
            </a:fld>
            <a:endParaRPr kumimoji="1" lang="ja-JP" altLang="en-US"/>
          </a:p>
        </p:txBody>
      </p:sp>
    </p:spTree>
    <p:extLst>
      <p:ext uri="{BB962C8B-B14F-4D97-AF65-F5344CB8AC3E}">
        <p14:creationId xmlns:p14="http://schemas.microsoft.com/office/powerpoint/2010/main" val="258492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5E1803F-0166-4CFC-8E4E-ED483EFA1B92}"/>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68265F1-4DED-49C2-B8FD-68D4E31B0719}"/>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793A03B-DE88-4F36-88BA-05F412AFD405}"/>
              </a:ext>
            </a:extLst>
          </p:cNvPr>
          <p:cNvSpPr>
            <a:spLocks noGrp="1"/>
          </p:cNvSpPr>
          <p:nvPr>
            <p:ph type="dt" sz="half" idx="10"/>
          </p:nvPr>
        </p:nvSpPr>
        <p:spPr/>
        <p:txBody>
          <a:bodyPr/>
          <a:lstStyle/>
          <a:p>
            <a:fld id="{859CBA71-C8B7-4D6A-B4DC-B62A8CBC1BD6}" type="datetimeFigureOut">
              <a:rPr kumimoji="1" lang="ja-JP" altLang="en-US" smtClean="0"/>
              <a:t>2023/7/14</a:t>
            </a:fld>
            <a:endParaRPr kumimoji="1" lang="ja-JP" altLang="en-US"/>
          </a:p>
        </p:txBody>
      </p:sp>
      <p:sp>
        <p:nvSpPr>
          <p:cNvPr id="5" name="フッター プレースホルダー 4">
            <a:extLst>
              <a:ext uri="{FF2B5EF4-FFF2-40B4-BE49-F238E27FC236}">
                <a16:creationId xmlns:a16="http://schemas.microsoft.com/office/drawing/2014/main" id="{11CEFBD5-27F4-4158-B671-4B4B01DABA0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AD951E7-9EEE-46D9-B969-159B54146821}"/>
              </a:ext>
            </a:extLst>
          </p:cNvPr>
          <p:cNvSpPr>
            <a:spLocks noGrp="1"/>
          </p:cNvSpPr>
          <p:nvPr>
            <p:ph type="sldNum" sz="quarter" idx="12"/>
          </p:nvPr>
        </p:nvSpPr>
        <p:spPr/>
        <p:txBody>
          <a:bodyPr/>
          <a:lstStyle/>
          <a:p>
            <a:fld id="{24112760-E5F9-4B5B-B677-3C97280208C8}" type="slidenum">
              <a:rPr kumimoji="1" lang="ja-JP" altLang="en-US" smtClean="0"/>
              <a:t>‹#›</a:t>
            </a:fld>
            <a:endParaRPr kumimoji="1" lang="ja-JP" altLang="en-US"/>
          </a:p>
        </p:txBody>
      </p:sp>
    </p:spTree>
    <p:extLst>
      <p:ext uri="{BB962C8B-B14F-4D97-AF65-F5344CB8AC3E}">
        <p14:creationId xmlns:p14="http://schemas.microsoft.com/office/powerpoint/2010/main" val="4188482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C06AF3-E8E6-4ECF-9EB0-35800F38B9B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52A7A70-69BE-4193-8ABC-AB0758B158A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3241A28-BEAC-4774-BE52-41502CF21CBA}"/>
              </a:ext>
            </a:extLst>
          </p:cNvPr>
          <p:cNvSpPr>
            <a:spLocks noGrp="1"/>
          </p:cNvSpPr>
          <p:nvPr>
            <p:ph type="dt" sz="half" idx="10"/>
          </p:nvPr>
        </p:nvSpPr>
        <p:spPr/>
        <p:txBody>
          <a:bodyPr/>
          <a:lstStyle/>
          <a:p>
            <a:fld id="{859CBA71-C8B7-4D6A-B4DC-B62A8CBC1BD6}" type="datetimeFigureOut">
              <a:rPr kumimoji="1" lang="ja-JP" altLang="en-US" smtClean="0"/>
              <a:t>2023/7/14</a:t>
            </a:fld>
            <a:endParaRPr kumimoji="1" lang="ja-JP" altLang="en-US"/>
          </a:p>
        </p:txBody>
      </p:sp>
      <p:sp>
        <p:nvSpPr>
          <p:cNvPr id="5" name="フッター プレースホルダー 4">
            <a:extLst>
              <a:ext uri="{FF2B5EF4-FFF2-40B4-BE49-F238E27FC236}">
                <a16:creationId xmlns:a16="http://schemas.microsoft.com/office/drawing/2014/main" id="{D784F9BE-D24F-46AE-BA73-555242A07AF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194E016-8C84-4D1F-966C-54D80256F4C9}"/>
              </a:ext>
            </a:extLst>
          </p:cNvPr>
          <p:cNvSpPr>
            <a:spLocks noGrp="1"/>
          </p:cNvSpPr>
          <p:nvPr>
            <p:ph type="sldNum" sz="quarter" idx="12"/>
          </p:nvPr>
        </p:nvSpPr>
        <p:spPr/>
        <p:txBody>
          <a:bodyPr/>
          <a:lstStyle/>
          <a:p>
            <a:fld id="{24112760-E5F9-4B5B-B677-3C97280208C8}" type="slidenum">
              <a:rPr kumimoji="1" lang="ja-JP" altLang="en-US" smtClean="0"/>
              <a:t>‹#›</a:t>
            </a:fld>
            <a:endParaRPr kumimoji="1" lang="ja-JP" altLang="en-US"/>
          </a:p>
        </p:txBody>
      </p:sp>
    </p:spTree>
    <p:extLst>
      <p:ext uri="{BB962C8B-B14F-4D97-AF65-F5344CB8AC3E}">
        <p14:creationId xmlns:p14="http://schemas.microsoft.com/office/powerpoint/2010/main" val="2181418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CFBA5A9-B8F3-405C-BCF6-FDA4B343122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B026460-8C1F-4A7A-A939-B4815EA919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7254403-1865-4BF3-A132-4F59398C4FA2}"/>
              </a:ext>
            </a:extLst>
          </p:cNvPr>
          <p:cNvSpPr>
            <a:spLocks noGrp="1"/>
          </p:cNvSpPr>
          <p:nvPr>
            <p:ph type="dt" sz="half" idx="10"/>
          </p:nvPr>
        </p:nvSpPr>
        <p:spPr/>
        <p:txBody>
          <a:bodyPr/>
          <a:lstStyle/>
          <a:p>
            <a:fld id="{859CBA71-C8B7-4D6A-B4DC-B62A8CBC1BD6}" type="datetimeFigureOut">
              <a:rPr kumimoji="1" lang="ja-JP" altLang="en-US" smtClean="0"/>
              <a:t>2023/7/14</a:t>
            </a:fld>
            <a:endParaRPr kumimoji="1" lang="ja-JP" altLang="en-US"/>
          </a:p>
        </p:txBody>
      </p:sp>
      <p:sp>
        <p:nvSpPr>
          <p:cNvPr id="5" name="フッター プレースホルダー 4">
            <a:extLst>
              <a:ext uri="{FF2B5EF4-FFF2-40B4-BE49-F238E27FC236}">
                <a16:creationId xmlns:a16="http://schemas.microsoft.com/office/drawing/2014/main" id="{94848EAC-2E22-4E00-B0E4-F005DAF75D6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DAC8339-3FA5-4F0E-AA07-69B3BD05CD81}"/>
              </a:ext>
            </a:extLst>
          </p:cNvPr>
          <p:cNvSpPr>
            <a:spLocks noGrp="1"/>
          </p:cNvSpPr>
          <p:nvPr>
            <p:ph type="sldNum" sz="quarter" idx="12"/>
          </p:nvPr>
        </p:nvSpPr>
        <p:spPr/>
        <p:txBody>
          <a:bodyPr/>
          <a:lstStyle/>
          <a:p>
            <a:fld id="{24112760-E5F9-4B5B-B677-3C97280208C8}" type="slidenum">
              <a:rPr kumimoji="1" lang="ja-JP" altLang="en-US" smtClean="0"/>
              <a:t>‹#›</a:t>
            </a:fld>
            <a:endParaRPr kumimoji="1" lang="ja-JP" altLang="en-US"/>
          </a:p>
        </p:txBody>
      </p:sp>
    </p:spTree>
    <p:extLst>
      <p:ext uri="{BB962C8B-B14F-4D97-AF65-F5344CB8AC3E}">
        <p14:creationId xmlns:p14="http://schemas.microsoft.com/office/powerpoint/2010/main" val="2602774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6A668B-5F2A-4828-8FEA-527D1071E90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8C2575F-36F0-42BD-96F3-27CC2ADF841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8F06CAE-250F-4E8A-99F8-F62325F2DC66}"/>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6D78890-11ED-42E0-9B86-6758BC540E3F}"/>
              </a:ext>
            </a:extLst>
          </p:cNvPr>
          <p:cNvSpPr>
            <a:spLocks noGrp="1"/>
          </p:cNvSpPr>
          <p:nvPr>
            <p:ph type="dt" sz="half" idx="10"/>
          </p:nvPr>
        </p:nvSpPr>
        <p:spPr/>
        <p:txBody>
          <a:bodyPr/>
          <a:lstStyle/>
          <a:p>
            <a:fld id="{859CBA71-C8B7-4D6A-B4DC-B62A8CBC1BD6}" type="datetimeFigureOut">
              <a:rPr kumimoji="1" lang="ja-JP" altLang="en-US" smtClean="0"/>
              <a:t>2023/7/14</a:t>
            </a:fld>
            <a:endParaRPr kumimoji="1" lang="ja-JP" altLang="en-US"/>
          </a:p>
        </p:txBody>
      </p:sp>
      <p:sp>
        <p:nvSpPr>
          <p:cNvPr id="6" name="フッター プレースホルダー 5">
            <a:extLst>
              <a:ext uri="{FF2B5EF4-FFF2-40B4-BE49-F238E27FC236}">
                <a16:creationId xmlns:a16="http://schemas.microsoft.com/office/drawing/2014/main" id="{4956B1C8-A653-4039-AF68-AF95BABC60E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BBC6BFC-1854-4C51-BA38-A2B9D864FAF9}"/>
              </a:ext>
            </a:extLst>
          </p:cNvPr>
          <p:cNvSpPr>
            <a:spLocks noGrp="1"/>
          </p:cNvSpPr>
          <p:nvPr>
            <p:ph type="sldNum" sz="quarter" idx="12"/>
          </p:nvPr>
        </p:nvSpPr>
        <p:spPr/>
        <p:txBody>
          <a:bodyPr/>
          <a:lstStyle/>
          <a:p>
            <a:fld id="{24112760-E5F9-4B5B-B677-3C97280208C8}" type="slidenum">
              <a:rPr kumimoji="1" lang="ja-JP" altLang="en-US" smtClean="0"/>
              <a:t>‹#›</a:t>
            </a:fld>
            <a:endParaRPr kumimoji="1" lang="ja-JP" altLang="en-US"/>
          </a:p>
        </p:txBody>
      </p:sp>
    </p:spTree>
    <p:extLst>
      <p:ext uri="{BB962C8B-B14F-4D97-AF65-F5344CB8AC3E}">
        <p14:creationId xmlns:p14="http://schemas.microsoft.com/office/powerpoint/2010/main" val="3887507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158E21F-4D11-4DAF-AF2C-FF66D9DE569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531552D-6C08-4DED-9CA7-DAA56AF6FA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41A3463-47CB-47FA-917D-BE425656F05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B127B558-386F-42E4-92A1-293BBC9E68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1C306D1A-7804-4656-9A01-5F18F498298C}"/>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56ACF6F-1258-485D-AA54-3205B08799ED}"/>
              </a:ext>
            </a:extLst>
          </p:cNvPr>
          <p:cNvSpPr>
            <a:spLocks noGrp="1"/>
          </p:cNvSpPr>
          <p:nvPr>
            <p:ph type="dt" sz="half" idx="10"/>
          </p:nvPr>
        </p:nvSpPr>
        <p:spPr/>
        <p:txBody>
          <a:bodyPr/>
          <a:lstStyle/>
          <a:p>
            <a:fld id="{859CBA71-C8B7-4D6A-B4DC-B62A8CBC1BD6}" type="datetimeFigureOut">
              <a:rPr kumimoji="1" lang="ja-JP" altLang="en-US" smtClean="0"/>
              <a:t>2023/7/14</a:t>
            </a:fld>
            <a:endParaRPr kumimoji="1" lang="ja-JP" altLang="en-US"/>
          </a:p>
        </p:txBody>
      </p:sp>
      <p:sp>
        <p:nvSpPr>
          <p:cNvPr id="8" name="フッター プレースホルダー 7">
            <a:extLst>
              <a:ext uri="{FF2B5EF4-FFF2-40B4-BE49-F238E27FC236}">
                <a16:creationId xmlns:a16="http://schemas.microsoft.com/office/drawing/2014/main" id="{87F9E153-CBB0-4EC1-8A7B-A22A19A701BE}"/>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7AFFF20A-1FC7-4B7F-B658-2973EFFCB80E}"/>
              </a:ext>
            </a:extLst>
          </p:cNvPr>
          <p:cNvSpPr>
            <a:spLocks noGrp="1"/>
          </p:cNvSpPr>
          <p:nvPr>
            <p:ph type="sldNum" sz="quarter" idx="12"/>
          </p:nvPr>
        </p:nvSpPr>
        <p:spPr/>
        <p:txBody>
          <a:bodyPr/>
          <a:lstStyle/>
          <a:p>
            <a:fld id="{24112760-E5F9-4B5B-B677-3C97280208C8}" type="slidenum">
              <a:rPr kumimoji="1" lang="ja-JP" altLang="en-US" smtClean="0"/>
              <a:t>‹#›</a:t>
            </a:fld>
            <a:endParaRPr kumimoji="1" lang="ja-JP" altLang="en-US"/>
          </a:p>
        </p:txBody>
      </p:sp>
    </p:spTree>
    <p:extLst>
      <p:ext uri="{BB962C8B-B14F-4D97-AF65-F5344CB8AC3E}">
        <p14:creationId xmlns:p14="http://schemas.microsoft.com/office/powerpoint/2010/main" val="78198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EFBA17-EB94-4DF5-9DEF-6C34B425F2A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2F84FAD-7D92-42E9-899A-CEA41680FAEA}"/>
              </a:ext>
            </a:extLst>
          </p:cNvPr>
          <p:cNvSpPr>
            <a:spLocks noGrp="1"/>
          </p:cNvSpPr>
          <p:nvPr>
            <p:ph type="dt" sz="half" idx="10"/>
          </p:nvPr>
        </p:nvSpPr>
        <p:spPr/>
        <p:txBody>
          <a:bodyPr/>
          <a:lstStyle/>
          <a:p>
            <a:fld id="{859CBA71-C8B7-4D6A-B4DC-B62A8CBC1BD6}" type="datetimeFigureOut">
              <a:rPr kumimoji="1" lang="ja-JP" altLang="en-US" smtClean="0"/>
              <a:t>2023/7/14</a:t>
            </a:fld>
            <a:endParaRPr kumimoji="1" lang="ja-JP" altLang="en-US"/>
          </a:p>
        </p:txBody>
      </p:sp>
      <p:sp>
        <p:nvSpPr>
          <p:cNvPr id="4" name="フッター プレースホルダー 3">
            <a:extLst>
              <a:ext uri="{FF2B5EF4-FFF2-40B4-BE49-F238E27FC236}">
                <a16:creationId xmlns:a16="http://schemas.microsoft.com/office/drawing/2014/main" id="{9FA54768-C2AA-433E-A4CE-E59F30C3297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F7F8DCE-F2FB-4351-B8E9-9CDD72119084}"/>
              </a:ext>
            </a:extLst>
          </p:cNvPr>
          <p:cNvSpPr>
            <a:spLocks noGrp="1"/>
          </p:cNvSpPr>
          <p:nvPr>
            <p:ph type="sldNum" sz="quarter" idx="12"/>
          </p:nvPr>
        </p:nvSpPr>
        <p:spPr/>
        <p:txBody>
          <a:bodyPr/>
          <a:lstStyle/>
          <a:p>
            <a:fld id="{24112760-E5F9-4B5B-B677-3C97280208C8}" type="slidenum">
              <a:rPr kumimoji="1" lang="ja-JP" altLang="en-US" smtClean="0"/>
              <a:t>‹#›</a:t>
            </a:fld>
            <a:endParaRPr kumimoji="1" lang="ja-JP" altLang="en-US"/>
          </a:p>
        </p:txBody>
      </p:sp>
    </p:spTree>
    <p:extLst>
      <p:ext uri="{BB962C8B-B14F-4D97-AF65-F5344CB8AC3E}">
        <p14:creationId xmlns:p14="http://schemas.microsoft.com/office/powerpoint/2010/main" val="4009602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6C7CD38-3CB2-43AF-B024-776B4DCC3CD4}"/>
              </a:ext>
            </a:extLst>
          </p:cNvPr>
          <p:cNvSpPr>
            <a:spLocks noGrp="1"/>
          </p:cNvSpPr>
          <p:nvPr>
            <p:ph type="dt" sz="half" idx="10"/>
          </p:nvPr>
        </p:nvSpPr>
        <p:spPr/>
        <p:txBody>
          <a:bodyPr/>
          <a:lstStyle/>
          <a:p>
            <a:fld id="{859CBA71-C8B7-4D6A-B4DC-B62A8CBC1BD6}" type="datetimeFigureOut">
              <a:rPr kumimoji="1" lang="ja-JP" altLang="en-US" smtClean="0"/>
              <a:t>2023/7/14</a:t>
            </a:fld>
            <a:endParaRPr kumimoji="1" lang="ja-JP" altLang="en-US"/>
          </a:p>
        </p:txBody>
      </p:sp>
      <p:sp>
        <p:nvSpPr>
          <p:cNvPr id="3" name="フッター プレースホルダー 2">
            <a:extLst>
              <a:ext uri="{FF2B5EF4-FFF2-40B4-BE49-F238E27FC236}">
                <a16:creationId xmlns:a16="http://schemas.microsoft.com/office/drawing/2014/main" id="{91C044C3-17A6-48A5-88CD-B6CEDF19CB6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8F424DD-14C7-452E-9B77-F78D40536463}"/>
              </a:ext>
            </a:extLst>
          </p:cNvPr>
          <p:cNvSpPr>
            <a:spLocks noGrp="1"/>
          </p:cNvSpPr>
          <p:nvPr>
            <p:ph type="sldNum" sz="quarter" idx="12"/>
          </p:nvPr>
        </p:nvSpPr>
        <p:spPr/>
        <p:txBody>
          <a:bodyPr/>
          <a:lstStyle/>
          <a:p>
            <a:fld id="{24112760-E5F9-4B5B-B677-3C97280208C8}" type="slidenum">
              <a:rPr kumimoji="1" lang="ja-JP" altLang="en-US" smtClean="0"/>
              <a:t>‹#›</a:t>
            </a:fld>
            <a:endParaRPr kumimoji="1" lang="ja-JP" altLang="en-US"/>
          </a:p>
        </p:txBody>
      </p:sp>
    </p:spTree>
    <p:extLst>
      <p:ext uri="{BB962C8B-B14F-4D97-AF65-F5344CB8AC3E}">
        <p14:creationId xmlns:p14="http://schemas.microsoft.com/office/powerpoint/2010/main" val="755638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D45FE4-1585-47A2-8C9B-4D63599A928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DB58F8E-5979-4CC9-A75E-29F2B9A7D0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AF94D3A-D1E7-4C51-8B04-9BC2953C11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6E7784B5-C669-4D33-9563-BECE75987B89}"/>
              </a:ext>
            </a:extLst>
          </p:cNvPr>
          <p:cNvSpPr>
            <a:spLocks noGrp="1"/>
          </p:cNvSpPr>
          <p:nvPr>
            <p:ph type="dt" sz="half" idx="10"/>
          </p:nvPr>
        </p:nvSpPr>
        <p:spPr/>
        <p:txBody>
          <a:bodyPr/>
          <a:lstStyle/>
          <a:p>
            <a:fld id="{859CBA71-C8B7-4D6A-B4DC-B62A8CBC1BD6}" type="datetimeFigureOut">
              <a:rPr kumimoji="1" lang="ja-JP" altLang="en-US" smtClean="0"/>
              <a:t>2023/7/14</a:t>
            </a:fld>
            <a:endParaRPr kumimoji="1" lang="ja-JP" altLang="en-US"/>
          </a:p>
        </p:txBody>
      </p:sp>
      <p:sp>
        <p:nvSpPr>
          <p:cNvPr id="6" name="フッター プレースホルダー 5">
            <a:extLst>
              <a:ext uri="{FF2B5EF4-FFF2-40B4-BE49-F238E27FC236}">
                <a16:creationId xmlns:a16="http://schemas.microsoft.com/office/drawing/2014/main" id="{00E70B5E-4BF0-4567-B01F-6B74B0B4BC8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74A4EF3-FD59-4373-AC45-F2DF2DF5E20F}"/>
              </a:ext>
            </a:extLst>
          </p:cNvPr>
          <p:cNvSpPr>
            <a:spLocks noGrp="1"/>
          </p:cNvSpPr>
          <p:nvPr>
            <p:ph type="sldNum" sz="quarter" idx="12"/>
          </p:nvPr>
        </p:nvSpPr>
        <p:spPr/>
        <p:txBody>
          <a:bodyPr/>
          <a:lstStyle/>
          <a:p>
            <a:fld id="{24112760-E5F9-4B5B-B677-3C97280208C8}" type="slidenum">
              <a:rPr kumimoji="1" lang="ja-JP" altLang="en-US" smtClean="0"/>
              <a:t>‹#›</a:t>
            </a:fld>
            <a:endParaRPr kumimoji="1" lang="ja-JP" altLang="en-US"/>
          </a:p>
        </p:txBody>
      </p:sp>
    </p:spTree>
    <p:extLst>
      <p:ext uri="{BB962C8B-B14F-4D97-AF65-F5344CB8AC3E}">
        <p14:creationId xmlns:p14="http://schemas.microsoft.com/office/powerpoint/2010/main" val="1934714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55CA9-D527-41A2-874A-3E6B5BC01CCC}"/>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671F949-DB56-431A-BC3B-0965679F34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FB89DFA-69F8-4FDE-94AD-63952F56CE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3D33C50-73FB-4C3F-9104-5A67100A1392}"/>
              </a:ext>
            </a:extLst>
          </p:cNvPr>
          <p:cNvSpPr>
            <a:spLocks noGrp="1"/>
          </p:cNvSpPr>
          <p:nvPr>
            <p:ph type="dt" sz="half" idx="10"/>
          </p:nvPr>
        </p:nvSpPr>
        <p:spPr/>
        <p:txBody>
          <a:bodyPr/>
          <a:lstStyle/>
          <a:p>
            <a:fld id="{859CBA71-C8B7-4D6A-B4DC-B62A8CBC1BD6}" type="datetimeFigureOut">
              <a:rPr kumimoji="1" lang="ja-JP" altLang="en-US" smtClean="0"/>
              <a:t>2023/7/14</a:t>
            </a:fld>
            <a:endParaRPr kumimoji="1" lang="ja-JP" altLang="en-US"/>
          </a:p>
        </p:txBody>
      </p:sp>
      <p:sp>
        <p:nvSpPr>
          <p:cNvPr id="6" name="フッター プレースホルダー 5">
            <a:extLst>
              <a:ext uri="{FF2B5EF4-FFF2-40B4-BE49-F238E27FC236}">
                <a16:creationId xmlns:a16="http://schemas.microsoft.com/office/drawing/2014/main" id="{E56D4737-3D57-419F-9CD6-55BB22DB81C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C4E2B47-6273-4E61-AB11-77D0D098243C}"/>
              </a:ext>
            </a:extLst>
          </p:cNvPr>
          <p:cNvSpPr>
            <a:spLocks noGrp="1"/>
          </p:cNvSpPr>
          <p:nvPr>
            <p:ph type="sldNum" sz="quarter" idx="12"/>
          </p:nvPr>
        </p:nvSpPr>
        <p:spPr/>
        <p:txBody>
          <a:bodyPr/>
          <a:lstStyle/>
          <a:p>
            <a:fld id="{24112760-E5F9-4B5B-B677-3C97280208C8}" type="slidenum">
              <a:rPr kumimoji="1" lang="ja-JP" altLang="en-US" smtClean="0"/>
              <a:t>‹#›</a:t>
            </a:fld>
            <a:endParaRPr kumimoji="1" lang="ja-JP" altLang="en-US"/>
          </a:p>
        </p:txBody>
      </p:sp>
    </p:spTree>
    <p:extLst>
      <p:ext uri="{BB962C8B-B14F-4D97-AF65-F5344CB8AC3E}">
        <p14:creationId xmlns:p14="http://schemas.microsoft.com/office/powerpoint/2010/main" val="542157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5BE018A0-6C19-42DB-A8E0-2767F6D01AE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2833909-3FFA-422D-BD02-895CED0D99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A0A4786-82E3-448E-A078-B9C7924471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9CBA71-C8B7-4D6A-B4DC-B62A8CBC1BD6}" type="datetimeFigureOut">
              <a:rPr kumimoji="1" lang="ja-JP" altLang="en-US" smtClean="0"/>
              <a:t>2023/7/14</a:t>
            </a:fld>
            <a:endParaRPr kumimoji="1" lang="ja-JP" altLang="en-US"/>
          </a:p>
        </p:txBody>
      </p:sp>
      <p:sp>
        <p:nvSpPr>
          <p:cNvPr id="5" name="フッター プレースホルダー 4">
            <a:extLst>
              <a:ext uri="{FF2B5EF4-FFF2-40B4-BE49-F238E27FC236}">
                <a16:creationId xmlns:a16="http://schemas.microsoft.com/office/drawing/2014/main" id="{BF8A2CD6-2049-400C-97D1-D793D8E4F3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71038317-30C2-43C6-B1FC-B566BF2B75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112760-E5F9-4B5B-B677-3C97280208C8}" type="slidenum">
              <a:rPr kumimoji="1" lang="ja-JP" altLang="en-US" smtClean="0"/>
              <a:t>‹#›</a:t>
            </a:fld>
            <a:endParaRPr kumimoji="1" lang="ja-JP" altLang="en-US"/>
          </a:p>
        </p:txBody>
      </p:sp>
    </p:spTree>
    <p:extLst>
      <p:ext uri="{BB962C8B-B14F-4D97-AF65-F5344CB8AC3E}">
        <p14:creationId xmlns:p14="http://schemas.microsoft.com/office/powerpoint/2010/main" val="364094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jpazureid.github.io/blog/azure-active-directory-connect/checklist-before-installing-aad-connect/" TargetMode="External"/><Relationship Id="rId2" Type="http://schemas.openxmlformats.org/officeDocument/2006/relationships/hyperlink" Target="https://docs.microsoft.com/ja-jp/azure/active-directory/hybrid/how-to-connect-install-prerequisites" TargetMode="External"/><Relationship Id="rId1" Type="http://schemas.openxmlformats.org/officeDocument/2006/relationships/slideLayout" Target="../slideLayouts/slideLayout7.xml"/><Relationship Id="rId5" Type="http://schemas.openxmlformats.org/officeDocument/2006/relationships/hyperlink" Target="https://jpazureid.github.io/blog/azure-active-directory-connect/port-used-by-aadc/" TargetMode="External"/><Relationship Id="rId4" Type="http://schemas.openxmlformats.org/officeDocument/2006/relationships/hyperlink" Target="https://docs.microsoft.com/ja-jp/azure/active-directory/hybrid/how-to-connect-health-agent-install"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docs.microsoft.com/ja-jp/azure/active-directory/hybrid/how-to-connect-install-custom#install-required-components"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docs.microsoft.com/ja-jp/azure/active-directory/hybrid/how-to-connect-install-custom#user-sign-in"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docs.microsoft.com/ja-jp/azure/active-directory/hybrid/how-to-connect-install-custom#connect-your-directories"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docs.microsoft.com/ja-jp/azure/active-directory/hybrid/how-to-connect-install-custom#connect-your-directories" TargetMode="External"/><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docs.microsoft.com/ja-jp/azure/active-directory/hybrid/how-to-connect-install-custom#domain-and-ou-filtering" TargetMode="Externa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docs.microsoft.com/ja-jp/azure/active-directory/hybrid/how-to-connect-install-custom#uniquely-identifying-your-users" TargetMode="External"/><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hyperlink" Target="https://docs.microsoft.com/ja-jp/azure/active-directory/hybrid/how-to-connect-install-custom#sync-filtering-based-on-groups" TargetMode="External"/><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s://docs.microsoft.com/ja-jp/azure/active-directory/hybrid/how-to-connect-install-custom#optional-features" TargetMode="External"/><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docs.microsoft.com/ja-jp/azure/active-directory/hybrid/how-to-connect-install-custom#configure-and-verify-pages" TargetMode="External"/><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docs.microsoft.com/ja-jp/azure/active-directory/hybrid/how-to-connect-device-writeback#part-2-enable-device-writeback-in-azure-ad-connect" TargetMode="External"/><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hyperlink" Target="https://jpazureid.github.io/blog/azure-active-directory-connect/introduction-staging-server/" TargetMode="Externa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www.microsoft.com/en-us/download/details.aspx?id=47594" TargetMode="Externa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hyperlink" Target="https://jpazureid.github.io/blog/azure-active-directory-connect/introduction-staging-server/"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openxmlformats.org/officeDocument/2006/relationships/hyperlink" Target="https://learn.microsoft.com/ja-jp/azure/active-directory/hybrid/connect/tshoot-connect-objectsync#troubleshooting-task" TargetMode="External"/><Relationship Id="rId3" Type="http://schemas.openxmlformats.org/officeDocument/2006/relationships/hyperlink" Target="https://docs.microsoft.com/ja-jp/azure/active-directory/hybrid/tshoot-connect-connectivity" TargetMode="External"/><Relationship Id="rId7" Type="http://schemas.openxmlformats.org/officeDocument/2006/relationships/hyperlink" Target="https://docs.microsoft.com/ja-jp/azure/active-directory/hybrid/tshoot-connect-pass-through-authentication" TargetMode="External"/><Relationship Id="rId2" Type="http://schemas.openxmlformats.org/officeDocument/2006/relationships/hyperlink" Target="https://learn.microsoft.com/ja-jp/azure/active-directory/hybrid/connect/tshoot-connect-source-anchor" TargetMode="External"/><Relationship Id="rId1" Type="http://schemas.openxmlformats.org/officeDocument/2006/relationships/slideLayout" Target="../slideLayouts/slideLayout7.xml"/><Relationship Id="rId6" Type="http://schemas.openxmlformats.org/officeDocument/2006/relationships/hyperlink" Target="https://docs.microsoft.com/ja-jp/azure/active-directory/hybrid/tshoot-connect-password-hash-synchronization" TargetMode="External"/><Relationship Id="rId5" Type="http://schemas.openxmlformats.org/officeDocument/2006/relationships/hyperlink" Target="https://docs.microsoft.com/ja-jp/azure/active-directory/hybrid/tshoot-connect-objectsync" TargetMode="External"/><Relationship Id="rId4" Type="http://schemas.openxmlformats.org/officeDocument/2006/relationships/hyperlink" Target="https://docs.microsoft.com/ja-jp/azure/active-directory/hybrid/tshoot-connect-sync-errors"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docs.microsoft.com/ja-jp/azure/active-directory/hybrid/how-to-connect-sync-service-manager-ui-operations#understand-the-information-visible-in-the-operations-tab"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learn.microsoft.com/ja-jp/azure/active-directory/hybrid/connect/plan-connect-topologies" TargetMode="External"/><Relationship Id="rId2" Type="http://schemas.openxmlformats.org/officeDocument/2006/relationships/hyperlink" Target="https://learn.microsoft.com/ja-jp/azure/active-directory/hybrid/connect/how-to-connect-install-prerequisites#installation-prerequisites"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jpazureid.github.io/blog/azure-active-directory-connect/aadc-import-export-config/"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741AD56-C4AE-4371-9517-ACC94D88ED8E}"/>
              </a:ext>
            </a:extLst>
          </p:cNvPr>
          <p:cNvSpPr txBox="1"/>
          <p:nvPr/>
        </p:nvSpPr>
        <p:spPr>
          <a:xfrm>
            <a:off x="295712" y="624303"/>
            <a:ext cx="11356596" cy="923330"/>
          </a:xfrm>
          <a:prstGeom prst="rect">
            <a:avLst/>
          </a:prstGeom>
          <a:noFill/>
        </p:spPr>
        <p:txBody>
          <a:bodyPr wrap="square">
            <a:spAutoFit/>
          </a:bodyPr>
          <a:lstStyle/>
          <a:p>
            <a:r>
              <a:rPr lang="ja-JP" altLang="en-US" b="1" dirty="0"/>
              <a:t>Azure AD Connect アップグレード手順 (スウィング移行)</a:t>
            </a:r>
          </a:p>
          <a:p>
            <a:endParaRPr lang="en-US" altLang="ja-JP" dirty="0"/>
          </a:p>
          <a:p>
            <a:endParaRPr lang="ja-JP" altLang="en-US" dirty="0"/>
          </a:p>
        </p:txBody>
      </p:sp>
      <p:sp>
        <p:nvSpPr>
          <p:cNvPr id="11" name="テキスト ボックス 10">
            <a:extLst>
              <a:ext uri="{FF2B5EF4-FFF2-40B4-BE49-F238E27FC236}">
                <a16:creationId xmlns:a16="http://schemas.microsoft.com/office/drawing/2014/main" id="{3A533A3D-C19B-4CB0-8E86-5ED8CFCB7197}"/>
              </a:ext>
            </a:extLst>
          </p:cNvPr>
          <p:cNvSpPr txBox="1"/>
          <p:nvPr/>
        </p:nvSpPr>
        <p:spPr>
          <a:xfrm>
            <a:off x="295712" y="1547633"/>
            <a:ext cx="11356596" cy="1600438"/>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この手順は、下記のように </a:t>
            </a:r>
            <a:r>
              <a:rPr lang="en-US" altLang="ja-JP" sz="1400" dirty="0">
                <a:latin typeface="メイリオ" panose="020B0604030504040204" pitchFamily="50" charset="-128"/>
                <a:ea typeface="メイリオ" panose="020B0604030504040204" pitchFamily="50" charset="-128"/>
              </a:rPr>
              <a:t>Azure AD Connect </a:t>
            </a:r>
            <a:r>
              <a:rPr lang="ja-JP" altLang="en-US" sz="1400" dirty="0">
                <a:latin typeface="メイリオ" panose="020B0604030504040204" pitchFamily="50" charset="-128"/>
                <a:ea typeface="メイリオ" panose="020B0604030504040204" pitchFamily="50" charset="-128"/>
              </a:rPr>
              <a:t>を </a:t>
            </a:r>
            <a:r>
              <a:rPr lang="en-US" altLang="ja-JP" sz="1400" dirty="0">
                <a:latin typeface="メイリオ" panose="020B0604030504040204" pitchFamily="50" charset="-128"/>
                <a:ea typeface="メイリオ" panose="020B0604030504040204" pitchFamily="50" charset="-128"/>
              </a:rPr>
              <a:t>1 </a:t>
            </a:r>
            <a:r>
              <a:rPr lang="ja-JP" altLang="en-US" sz="1400" dirty="0">
                <a:latin typeface="メイリオ" panose="020B0604030504040204" pitchFamily="50" charset="-128"/>
                <a:ea typeface="メイリオ" panose="020B0604030504040204" pitchFamily="50" charset="-128"/>
              </a:rPr>
              <a:t>台構成で利用している環境で利用できます。</a:t>
            </a: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既存環境に </a:t>
            </a:r>
            <a:r>
              <a:rPr lang="en-US" altLang="ja-JP" sz="1400" dirty="0">
                <a:latin typeface="メイリオ" panose="020B0604030504040204" pitchFamily="50" charset="-128"/>
                <a:ea typeface="メイリオ" panose="020B0604030504040204" pitchFamily="50" charset="-128"/>
              </a:rPr>
              <a:t>Azure AD Connect </a:t>
            </a:r>
            <a:r>
              <a:rPr lang="ja-JP" altLang="en-US" sz="1400" dirty="0">
                <a:latin typeface="メイリオ" panose="020B0604030504040204" pitchFamily="50" charset="-128"/>
                <a:ea typeface="メイリオ" panose="020B0604030504040204" pitchFamily="50" charset="-128"/>
              </a:rPr>
              <a:t>サーバーを追加してアップグレードを行い、</a:t>
            </a:r>
            <a:r>
              <a:rPr lang="en-US" altLang="ja-JP" sz="1400" dirty="0">
                <a:latin typeface="メイリオ" panose="020B0604030504040204" pitchFamily="50" charset="-128"/>
                <a:ea typeface="メイリオ" panose="020B0604030504040204" pitchFamily="50" charset="-128"/>
              </a:rPr>
              <a:t>2 </a:t>
            </a:r>
            <a:r>
              <a:rPr lang="ja-JP" altLang="en-US" sz="1400" dirty="0">
                <a:latin typeface="メイリオ" panose="020B0604030504040204" pitchFamily="50" charset="-128"/>
                <a:ea typeface="メイリオ" panose="020B0604030504040204" pitchFamily="50" charset="-128"/>
              </a:rPr>
              <a:t>台の </a:t>
            </a:r>
            <a:r>
              <a:rPr lang="en-US" altLang="ja-JP" sz="1400" dirty="0">
                <a:latin typeface="メイリオ" panose="020B0604030504040204" pitchFamily="50" charset="-128"/>
                <a:ea typeface="メイリオ" panose="020B0604030504040204" pitchFamily="50" charset="-128"/>
              </a:rPr>
              <a:t>Azure AD Connect </a:t>
            </a:r>
            <a:r>
              <a:rPr lang="ja-JP" altLang="en-US" sz="1400" dirty="0">
                <a:latin typeface="メイリオ" panose="020B0604030504040204" pitchFamily="50" charset="-128"/>
                <a:ea typeface="メイリオ" panose="020B0604030504040204" pitchFamily="50" charset="-128"/>
              </a:rPr>
              <a:t>サーバーを最新バージョンとするシナリオを想定しています。</a:t>
            </a:r>
            <a:br>
              <a:rPr lang="en-US" altLang="ja-JP" sz="1400" dirty="0">
                <a:latin typeface="メイリオ" panose="020B0604030504040204" pitchFamily="50" charset="-128"/>
                <a:ea typeface="メイリオ" panose="020B0604030504040204" pitchFamily="50" charset="-128"/>
              </a:rPr>
            </a:b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なお、本手順はそれぞれのサーバーを区別するために、</a:t>
            </a:r>
            <a:r>
              <a:rPr lang="en-US" altLang="ja-JP" sz="1400" dirty="0" err="1">
                <a:latin typeface="メイリオ" panose="020B0604030504040204" pitchFamily="50" charset="-128"/>
                <a:ea typeface="メイリオ" panose="020B0604030504040204" pitchFamily="50" charset="-128"/>
              </a:rPr>
              <a:t>ServerA</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既存環境にある古いバージョンのサーバー</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 、</a:t>
            </a:r>
            <a:r>
              <a:rPr lang="en-US" altLang="ja-JP" sz="1400" dirty="0" err="1">
                <a:latin typeface="メイリオ" panose="020B0604030504040204" pitchFamily="50" charset="-128"/>
                <a:ea typeface="メイリオ" panose="020B0604030504040204" pitchFamily="50" charset="-128"/>
              </a:rPr>
              <a:t>ServerB</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新しく追加する最新バージョンのサーバー</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 として記載します。</a:t>
            </a:r>
            <a:endParaRPr lang="en-US" altLang="ja-JP" sz="1400" dirty="0">
              <a:latin typeface="メイリオ" panose="020B0604030504040204" pitchFamily="50" charset="-128"/>
              <a:ea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7F17598C-12DF-D7D2-7C01-5E59E38A1695}"/>
              </a:ext>
            </a:extLst>
          </p:cNvPr>
          <p:cNvSpPr txBox="1"/>
          <p:nvPr/>
        </p:nvSpPr>
        <p:spPr>
          <a:xfrm>
            <a:off x="531222" y="3244334"/>
            <a:ext cx="9013371" cy="307777"/>
          </a:xfrm>
          <a:prstGeom prst="rect">
            <a:avLst/>
          </a:prstGeom>
          <a:noFill/>
        </p:spPr>
        <p:txBody>
          <a:bodyPr wrap="square">
            <a:spAutoFit/>
          </a:bodyPr>
          <a:lstStyle/>
          <a:p>
            <a:r>
              <a:rPr kumimoji="1" lang="ja-JP" altLang="en-US" sz="1400" dirty="0">
                <a:latin typeface="メイリオ" panose="020B0604030504040204" pitchFamily="50" charset="-128"/>
                <a:ea typeface="メイリオ" panose="020B0604030504040204" pitchFamily="50" charset="-128"/>
              </a:rPr>
              <a:t>例：</a:t>
            </a:r>
            <a:r>
              <a:rPr kumimoji="1" lang="en-US" altLang="ja-JP" sz="1400" dirty="0">
                <a:latin typeface="メイリオ" panose="020B0604030504040204" pitchFamily="50" charset="-128"/>
                <a:ea typeface="メイリオ" panose="020B0604030504040204" pitchFamily="50" charset="-128"/>
              </a:rPr>
              <a:t>2.1.16.0 </a:t>
            </a:r>
            <a:r>
              <a:rPr kumimoji="1" lang="ja-JP" altLang="en-US" sz="1400" dirty="0">
                <a:latin typeface="メイリオ" panose="020B0604030504040204" pitchFamily="50" charset="-128"/>
                <a:ea typeface="メイリオ" panose="020B0604030504040204" pitchFamily="50" charset="-128"/>
              </a:rPr>
              <a:t>環境から最新バージョンへアップグレード（アップグレード前の構成）</a:t>
            </a:r>
          </a:p>
        </p:txBody>
      </p:sp>
      <p:grpSp>
        <p:nvGrpSpPr>
          <p:cNvPr id="8" name="グループ化 7">
            <a:extLst>
              <a:ext uri="{FF2B5EF4-FFF2-40B4-BE49-F238E27FC236}">
                <a16:creationId xmlns:a16="http://schemas.microsoft.com/office/drawing/2014/main" id="{1E27AED0-7DE6-9E6D-8808-9AF9FADD3656}"/>
              </a:ext>
            </a:extLst>
          </p:cNvPr>
          <p:cNvGrpSpPr/>
          <p:nvPr/>
        </p:nvGrpSpPr>
        <p:grpSpPr>
          <a:xfrm>
            <a:off x="504671" y="3986077"/>
            <a:ext cx="10938678" cy="2135318"/>
            <a:chOff x="494179" y="3339236"/>
            <a:chExt cx="10938678" cy="2135318"/>
          </a:xfrm>
        </p:grpSpPr>
        <p:pic>
          <p:nvPicPr>
            <p:cNvPr id="10" name="グラフィックス 9">
              <a:extLst>
                <a:ext uri="{FF2B5EF4-FFF2-40B4-BE49-F238E27FC236}">
                  <a16:creationId xmlns:a16="http://schemas.microsoft.com/office/drawing/2014/main" id="{AB318F41-D738-731F-1877-1E707D064B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00441" y="3339236"/>
              <a:ext cx="898072" cy="1197430"/>
            </a:xfrm>
            <a:prstGeom prst="rect">
              <a:avLst/>
            </a:prstGeom>
          </p:spPr>
        </p:pic>
        <p:pic>
          <p:nvPicPr>
            <p:cNvPr id="13" name="グラフィックス 12">
              <a:extLst>
                <a:ext uri="{FF2B5EF4-FFF2-40B4-BE49-F238E27FC236}">
                  <a16:creationId xmlns:a16="http://schemas.microsoft.com/office/drawing/2014/main" id="{3AB05C29-EDA6-C76C-4CAF-7DE36958834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9632" y="3539219"/>
              <a:ext cx="1090958" cy="997447"/>
            </a:xfrm>
            <a:prstGeom prst="rect">
              <a:avLst/>
            </a:prstGeom>
          </p:spPr>
        </p:pic>
        <p:pic>
          <p:nvPicPr>
            <p:cNvPr id="14" name="グラフィックス 13">
              <a:extLst>
                <a:ext uri="{FF2B5EF4-FFF2-40B4-BE49-F238E27FC236}">
                  <a16:creationId xmlns:a16="http://schemas.microsoft.com/office/drawing/2014/main" id="{2900D2A5-F0DC-AE81-5502-34642720E41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07509" y="3539219"/>
              <a:ext cx="1008834" cy="1008834"/>
            </a:xfrm>
            <a:prstGeom prst="rect">
              <a:avLst/>
            </a:prstGeom>
          </p:spPr>
        </p:pic>
        <p:sp>
          <p:nvSpPr>
            <p:cNvPr id="15" name="テキスト ボックス 14">
              <a:extLst>
                <a:ext uri="{FF2B5EF4-FFF2-40B4-BE49-F238E27FC236}">
                  <a16:creationId xmlns:a16="http://schemas.microsoft.com/office/drawing/2014/main" id="{84876012-DD4A-E365-778A-B27019F55098}"/>
                </a:ext>
              </a:extLst>
            </p:cNvPr>
            <p:cNvSpPr txBox="1"/>
            <p:nvPr/>
          </p:nvSpPr>
          <p:spPr>
            <a:xfrm>
              <a:off x="4688613" y="4735890"/>
              <a:ext cx="2031721" cy="738664"/>
            </a:xfrm>
            <a:prstGeom prst="rect">
              <a:avLst/>
            </a:prstGeom>
            <a:noFill/>
          </p:spPr>
          <p:txBody>
            <a:bodyPr wrap="square" rtlCol="0">
              <a:spAutoFit/>
            </a:bodyPr>
            <a:lstStyle/>
            <a:p>
              <a:pPr algn="ctr"/>
              <a:r>
                <a:rPr kumimoji="1" lang="en-US" altLang="ja-JP" sz="1400" dirty="0">
                  <a:latin typeface="メイリオ" panose="020B0604030504040204" pitchFamily="50" charset="-128"/>
                  <a:ea typeface="メイリオ" panose="020B0604030504040204" pitchFamily="50" charset="-128"/>
                </a:rPr>
                <a:t>Server A</a:t>
              </a:r>
            </a:p>
            <a:p>
              <a:pPr algn="ctr"/>
              <a:r>
                <a:rPr lang="ja-JP" altLang="en-US" sz="1400" dirty="0">
                  <a:latin typeface="メイリオ" panose="020B0604030504040204" pitchFamily="50" charset="-128"/>
                  <a:ea typeface="メイリオ" panose="020B0604030504040204" pitchFamily="50" charset="-128"/>
                </a:rPr>
                <a:t>バージョン </a:t>
              </a:r>
              <a:r>
                <a:rPr lang="en-US" altLang="ja-JP" sz="1400" dirty="0">
                  <a:latin typeface="メイリオ" panose="020B0604030504040204" pitchFamily="50" charset="-128"/>
                  <a:ea typeface="メイリオ" panose="020B0604030504040204" pitchFamily="50" charset="-128"/>
                </a:rPr>
                <a:t>2.1.16.0</a:t>
              </a:r>
            </a:p>
            <a:p>
              <a:pPr algn="ctr"/>
              <a:r>
                <a:rPr kumimoji="1" lang="ja-JP" altLang="en-US" sz="1400" dirty="0">
                  <a:latin typeface="メイリオ" panose="020B0604030504040204" pitchFamily="50" charset="-128"/>
                  <a:ea typeface="メイリオ" panose="020B0604030504040204" pitchFamily="50" charset="-128"/>
                </a:rPr>
                <a:t>アクティブ</a:t>
              </a:r>
            </a:p>
          </p:txBody>
        </p:sp>
        <p:cxnSp>
          <p:nvCxnSpPr>
            <p:cNvPr id="17" name="直線矢印コネクタ 16">
              <a:extLst>
                <a:ext uri="{FF2B5EF4-FFF2-40B4-BE49-F238E27FC236}">
                  <a16:creationId xmlns:a16="http://schemas.microsoft.com/office/drawing/2014/main" id="{AD3D2748-4AF0-E1FB-074F-9761D184354F}"/>
                </a:ext>
              </a:extLst>
            </p:cNvPr>
            <p:cNvCxnSpPr>
              <a:cxnSpLocks/>
            </p:cNvCxnSpPr>
            <p:nvPr/>
          </p:nvCxnSpPr>
          <p:spPr>
            <a:xfrm>
              <a:off x="2516777" y="4014651"/>
              <a:ext cx="136724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C6966605-66D1-8ECA-DBFC-27B84228D96C}"/>
                </a:ext>
              </a:extLst>
            </p:cNvPr>
            <p:cNvCxnSpPr>
              <a:cxnSpLocks/>
            </p:cNvCxnSpPr>
            <p:nvPr/>
          </p:nvCxnSpPr>
          <p:spPr>
            <a:xfrm>
              <a:off x="8098970" y="4045130"/>
              <a:ext cx="136724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286C925C-BD92-5238-9F1E-90BA913A4527}"/>
                </a:ext>
              </a:extLst>
            </p:cNvPr>
            <p:cNvSpPr txBox="1"/>
            <p:nvPr/>
          </p:nvSpPr>
          <p:spPr>
            <a:xfrm>
              <a:off x="494179" y="4735891"/>
              <a:ext cx="1841863" cy="307777"/>
            </a:xfrm>
            <a:prstGeom prst="rect">
              <a:avLst/>
            </a:prstGeom>
            <a:noFill/>
          </p:spPr>
          <p:txBody>
            <a:bodyPr wrap="square" rtlCol="0">
              <a:spAutoFit/>
            </a:bodyPr>
            <a:lstStyle/>
            <a:p>
              <a:pPr algn="ctr"/>
              <a:r>
                <a:rPr kumimoji="1" lang="ja-JP" altLang="en-US" sz="1400" dirty="0">
                  <a:latin typeface="メイリオ" panose="020B0604030504040204" pitchFamily="50" charset="-128"/>
                  <a:ea typeface="メイリオ" panose="020B0604030504040204" pitchFamily="50" charset="-128"/>
                </a:rPr>
                <a:t>オンプレ</a:t>
              </a:r>
              <a:r>
                <a:rPr lang="ja-JP" altLang="en-US" sz="1400" dirty="0">
                  <a:latin typeface="メイリオ" panose="020B0604030504040204" pitchFamily="50" charset="-128"/>
                  <a:ea typeface="メイリオ" panose="020B0604030504040204" pitchFamily="50" charset="-128"/>
                </a:rPr>
                <a:t>ミス </a:t>
              </a:r>
              <a:r>
                <a:rPr lang="en-US" altLang="ja-JP" sz="1400" dirty="0">
                  <a:latin typeface="メイリオ" panose="020B0604030504040204" pitchFamily="50" charset="-128"/>
                  <a:ea typeface="メイリオ" panose="020B0604030504040204" pitchFamily="50" charset="-128"/>
                </a:rPr>
                <a:t>AD</a:t>
              </a:r>
              <a:endParaRPr kumimoji="1" lang="ja-JP" altLang="en-US" sz="14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43C328EB-C0E7-4D4D-7B7D-E6F39BCB9726}"/>
                </a:ext>
              </a:extLst>
            </p:cNvPr>
            <p:cNvSpPr txBox="1"/>
            <p:nvPr/>
          </p:nvSpPr>
          <p:spPr>
            <a:xfrm>
              <a:off x="9590994" y="4735890"/>
              <a:ext cx="1841863" cy="307777"/>
            </a:xfrm>
            <a:prstGeom prst="rect">
              <a:avLst/>
            </a:prstGeom>
            <a:noFill/>
          </p:spPr>
          <p:txBody>
            <a:bodyPr wrap="square" rtlCol="0">
              <a:spAutoFit/>
            </a:bodyPr>
            <a:lstStyle/>
            <a:p>
              <a:pPr algn="ctr"/>
              <a:r>
                <a:rPr kumimoji="1" lang="en-US" altLang="ja-JP" sz="1400" dirty="0">
                  <a:latin typeface="メイリオ" panose="020B0604030504040204" pitchFamily="50" charset="-128"/>
                  <a:ea typeface="メイリオ" panose="020B0604030504040204" pitchFamily="50" charset="-128"/>
                </a:rPr>
                <a:t>Azure</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AD</a:t>
              </a:r>
              <a:endParaRPr kumimoji="1" lang="ja-JP" altLang="en-US" sz="1400" dirty="0">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31757504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ADFE667-EDF6-4F52-963D-4B3A9FCA2D7D}"/>
              </a:ext>
            </a:extLst>
          </p:cNvPr>
          <p:cNvSpPr txBox="1"/>
          <p:nvPr/>
        </p:nvSpPr>
        <p:spPr>
          <a:xfrm>
            <a:off x="312490" y="867800"/>
            <a:ext cx="6915624" cy="523220"/>
          </a:xfrm>
          <a:prstGeom prst="rect">
            <a:avLst/>
          </a:prstGeom>
          <a:noFill/>
        </p:spPr>
        <p:txBody>
          <a:bodyPr wrap="square">
            <a:spAutoFit/>
          </a:bodyPr>
          <a:lstStyle/>
          <a:p>
            <a:r>
              <a:rPr lang="en-US" altLang="ja-JP" sz="1400" b="1" dirty="0">
                <a:latin typeface="Meiryo UI" panose="020B0604030504040204" pitchFamily="50" charset="-128"/>
                <a:ea typeface="Meiryo UI" panose="020B0604030504040204" pitchFamily="50" charset="-128"/>
              </a:rPr>
              <a:t>2. </a:t>
            </a:r>
            <a:r>
              <a:rPr lang="ja-JP" altLang="en-US" sz="1400" b="1" dirty="0">
                <a:latin typeface="Meiryo UI" panose="020B0604030504040204" pitchFamily="50" charset="-128"/>
                <a:ea typeface="Meiryo UI" panose="020B0604030504040204" pitchFamily="50" charset="-128"/>
              </a:rPr>
              <a:t>設定内容の保存（</a:t>
            </a:r>
            <a:r>
              <a:rPr lang="en-US" altLang="ja-JP" sz="1400" b="1" dirty="0">
                <a:latin typeface="Meiryo UI" panose="020B0604030504040204" pitchFamily="50" charset="-128"/>
                <a:ea typeface="Meiryo UI" panose="020B0604030504040204" pitchFamily="50" charset="-128"/>
              </a:rPr>
              <a:t>v1.5.42.0 </a:t>
            </a:r>
            <a:r>
              <a:rPr lang="ja-JP" altLang="en-US" sz="1400" b="1" dirty="0">
                <a:latin typeface="Meiryo UI" panose="020B0604030504040204" pitchFamily="50" charset="-128"/>
                <a:ea typeface="Meiryo UI" panose="020B0604030504040204" pitchFamily="50" charset="-128"/>
              </a:rPr>
              <a:t>以降の場合）</a:t>
            </a:r>
            <a:endParaRPr lang="en-US" altLang="ja-JP" sz="1400" dirty="0">
              <a:latin typeface="メイリオ" panose="020B0604030504040204" pitchFamily="50" charset="-128"/>
              <a:ea typeface="メイリオ" panose="020B0604030504040204" pitchFamily="50" charset="-128"/>
            </a:endParaRPr>
          </a:p>
          <a:p>
            <a:endParaRPr lang="ja-JP" altLang="en-US" sz="14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22ECDDD1-8430-4133-878C-DDF255AD49EE}"/>
              </a:ext>
            </a:extLst>
          </p:cNvPr>
          <p:cNvSpPr txBox="1"/>
          <p:nvPr/>
        </p:nvSpPr>
        <p:spPr>
          <a:xfrm>
            <a:off x="295712" y="263577"/>
            <a:ext cx="11356596" cy="369332"/>
          </a:xfrm>
          <a:prstGeom prst="rect">
            <a:avLst/>
          </a:prstGeom>
          <a:noFill/>
        </p:spPr>
        <p:txBody>
          <a:bodyPr wrap="square">
            <a:spAutoFit/>
          </a:bodyPr>
          <a:lstStyle/>
          <a:p>
            <a:r>
              <a:rPr lang="en-US" altLang="ja-JP" b="1" dirty="0">
                <a:latin typeface="Meiryo UI" panose="020B0604030504040204" pitchFamily="50" charset="-128"/>
                <a:ea typeface="Meiryo UI" panose="020B0604030504040204" pitchFamily="50" charset="-128"/>
              </a:rPr>
              <a:t>2</a:t>
            </a:r>
            <a:r>
              <a:rPr lang="en-US" altLang="ja-JP" sz="1800"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設定内容の保存</a:t>
            </a:r>
            <a:endParaRPr lang="en-US" altLang="ja-JP" sz="1800"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B3B61F62-3E8E-423C-A42F-9904B81A1332}"/>
              </a:ext>
            </a:extLst>
          </p:cNvPr>
          <p:cNvSpPr txBox="1"/>
          <p:nvPr/>
        </p:nvSpPr>
        <p:spPr>
          <a:xfrm>
            <a:off x="1062716" y="1561310"/>
            <a:ext cx="6629975"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4.</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現在の構成の表示またはエクスポート</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 をクリックします。</a:t>
            </a:r>
            <a:endParaRPr lang="en-US" altLang="ja-JP" sz="1400"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1F345965-E06F-DF44-F656-8B0D8291C9FA}"/>
              </a:ext>
            </a:extLst>
          </p:cNvPr>
          <p:cNvPicPr>
            <a:picLocks noChangeAspect="1"/>
          </p:cNvPicPr>
          <p:nvPr/>
        </p:nvPicPr>
        <p:blipFill>
          <a:blip r:embed="rId2"/>
          <a:stretch>
            <a:fillRect/>
          </a:stretch>
        </p:blipFill>
        <p:spPr>
          <a:xfrm>
            <a:off x="2380418" y="2153728"/>
            <a:ext cx="6629975" cy="3993226"/>
          </a:xfrm>
          <a:prstGeom prst="rect">
            <a:avLst/>
          </a:prstGeom>
        </p:spPr>
      </p:pic>
    </p:spTree>
    <p:extLst>
      <p:ext uri="{BB962C8B-B14F-4D97-AF65-F5344CB8AC3E}">
        <p14:creationId xmlns:p14="http://schemas.microsoft.com/office/powerpoint/2010/main" val="3104773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ADFE667-EDF6-4F52-963D-4B3A9FCA2D7D}"/>
              </a:ext>
            </a:extLst>
          </p:cNvPr>
          <p:cNvSpPr txBox="1"/>
          <p:nvPr/>
        </p:nvSpPr>
        <p:spPr>
          <a:xfrm>
            <a:off x="312490" y="867800"/>
            <a:ext cx="6915624" cy="523220"/>
          </a:xfrm>
          <a:prstGeom prst="rect">
            <a:avLst/>
          </a:prstGeom>
          <a:noFill/>
        </p:spPr>
        <p:txBody>
          <a:bodyPr wrap="square">
            <a:spAutoFit/>
          </a:bodyPr>
          <a:lstStyle/>
          <a:p>
            <a:r>
              <a:rPr lang="en-US" altLang="ja-JP" sz="1400" b="1" dirty="0">
                <a:latin typeface="Meiryo UI" panose="020B0604030504040204" pitchFamily="50" charset="-128"/>
                <a:ea typeface="Meiryo UI" panose="020B0604030504040204" pitchFamily="50" charset="-128"/>
              </a:rPr>
              <a:t>2. </a:t>
            </a:r>
            <a:r>
              <a:rPr lang="ja-JP" altLang="en-US" sz="1400" b="1" dirty="0">
                <a:latin typeface="Meiryo UI" panose="020B0604030504040204" pitchFamily="50" charset="-128"/>
                <a:ea typeface="Meiryo UI" panose="020B0604030504040204" pitchFamily="50" charset="-128"/>
              </a:rPr>
              <a:t>設定内容の保存（</a:t>
            </a:r>
            <a:r>
              <a:rPr lang="en-US" altLang="ja-JP" sz="1400" b="1" dirty="0">
                <a:latin typeface="Meiryo UI" panose="020B0604030504040204" pitchFamily="50" charset="-128"/>
                <a:ea typeface="Meiryo UI" panose="020B0604030504040204" pitchFamily="50" charset="-128"/>
              </a:rPr>
              <a:t>v1.5.42.0 </a:t>
            </a:r>
            <a:r>
              <a:rPr lang="ja-JP" altLang="en-US" sz="1400" b="1" dirty="0">
                <a:latin typeface="Meiryo UI" panose="020B0604030504040204" pitchFamily="50" charset="-128"/>
                <a:ea typeface="Meiryo UI" panose="020B0604030504040204" pitchFamily="50" charset="-128"/>
              </a:rPr>
              <a:t>以降の場合）</a:t>
            </a:r>
            <a:endParaRPr lang="en-US" altLang="ja-JP" sz="1400" dirty="0">
              <a:latin typeface="メイリオ" panose="020B0604030504040204" pitchFamily="50" charset="-128"/>
              <a:ea typeface="メイリオ" panose="020B0604030504040204" pitchFamily="50" charset="-128"/>
            </a:endParaRPr>
          </a:p>
          <a:p>
            <a:endParaRPr lang="ja-JP" altLang="en-US" sz="14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22ECDDD1-8430-4133-878C-DDF255AD49EE}"/>
              </a:ext>
            </a:extLst>
          </p:cNvPr>
          <p:cNvSpPr txBox="1"/>
          <p:nvPr/>
        </p:nvSpPr>
        <p:spPr>
          <a:xfrm>
            <a:off x="295712" y="263577"/>
            <a:ext cx="11356596" cy="369332"/>
          </a:xfrm>
          <a:prstGeom prst="rect">
            <a:avLst/>
          </a:prstGeom>
          <a:noFill/>
        </p:spPr>
        <p:txBody>
          <a:bodyPr wrap="square">
            <a:spAutoFit/>
          </a:bodyPr>
          <a:lstStyle/>
          <a:p>
            <a:r>
              <a:rPr lang="en-US" altLang="ja-JP" b="1" dirty="0">
                <a:latin typeface="Meiryo UI" panose="020B0604030504040204" pitchFamily="50" charset="-128"/>
                <a:ea typeface="Meiryo UI" panose="020B0604030504040204" pitchFamily="50" charset="-128"/>
              </a:rPr>
              <a:t>2</a:t>
            </a:r>
            <a:r>
              <a:rPr lang="en-US" altLang="ja-JP" sz="1800"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設定内容の保存</a:t>
            </a:r>
            <a:endParaRPr lang="en-US" altLang="ja-JP" sz="1800"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B3B61F62-3E8E-423C-A42F-9904B81A1332}"/>
              </a:ext>
            </a:extLst>
          </p:cNvPr>
          <p:cNvSpPr txBox="1"/>
          <p:nvPr/>
        </p:nvSpPr>
        <p:spPr>
          <a:xfrm>
            <a:off x="1062716" y="1561310"/>
            <a:ext cx="6629975"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5.</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エクスポート設定</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 をクリックします。</a:t>
            </a:r>
            <a:endParaRPr lang="en-US" altLang="ja-JP" sz="1400" dirty="0">
              <a:latin typeface="メイリオ" panose="020B0604030504040204" pitchFamily="50" charset="-128"/>
              <a:ea typeface="メイリオ" panose="020B0604030504040204" pitchFamily="50" charset="-128"/>
            </a:endParaRPr>
          </a:p>
        </p:txBody>
      </p:sp>
      <p:pic>
        <p:nvPicPr>
          <p:cNvPr id="5" name="図 4">
            <a:extLst>
              <a:ext uri="{FF2B5EF4-FFF2-40B4-BE49-F238E27FC236}">
                <a16:creationId xmlns:a16="http://schemas.microsoft.com/office/drawing/2014/main" id="{5FD776D6-44FA-E60E-1731-B618D24EC4A0}"/>
              </a:ext>
            </a:extLst>
          </p:cNvPr>
          <p:cNvPicPr>
            <a:picLocks noChangeAspect="1"/>
          </p:cNvPicPr>
          <p:nvPr/>
        </p:nvPicPr>
        <p:blipFill>
          <a:blip r:embed="rId2"/>
          <a:stretch>
            <a:fillRect/>
          </a:stretch>
        </p:blipFill>
        <p:spPr>
          <a:xfrm>
            <a:off x="2466777" y="2039377"/>
            <a:ext cx="6629975" cy="4207338"/>
          </a:xfrm>
          <a:prstGeom prst="rect">
            <a:avLst/>
          </a:prstGeom>
        </p:spPr>
      </p:pic>
    </p:spTree>
    <p:extLst>
      <p:ext uri="{BB962C8B-B14F-4D97-AF65-F5344CB8AC3E}">
        <p14:creationId xmlns:p14="http://schemas.microsoft.com/office/powerpoint/2010/main" val="1854740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ADFE667-EDF6-4F52-963D-4B3A9FCA2D7D}"/>
              </a:ext>
            </a:extLst>
          </p:cNvPr>
          <p:cNvSpPr txBox="1"/>
          <p:nvPr/>
        </p:nvSpPr>
        <p:spPr>
          <a:xfrm>
            <a:off x="312490" y="867800"/>
            <a:ext cx="6915624" cy="523220"/>
          </a:xfrm>
          <a:prstGeom prst="rect">
            <a:avLst/>
          </a:prstGeom>
          <a:noFill/>
        </p:spPr>
        <p:txBody>
          <a:bodyPr wrap="square">
            <a:spAutoFit/>
          </a:bodyPr>
          <a:lstStyle/>
          <a:p>
            <a:r>
              <a:rPr lang="en-US" altLang="ja-JP" sz="1400" b="1" dirty="0">
                <a:latin typeface="Meiryo UI" panose="020B0604030504040204" pitchFamily="50" charset="-128"/>
                <a:ea typeface="Meiryo UI" panose="020B0604030504040204" pitchFamily="50" charset="-128"/>
              </a:rPr>
              <a:t>2. </a:t>
            </a:r>
            <a:r>
              <a:rPr lang="ja-JP" altLang="en-US" sz="1400" b="1" dirty="0">
                <a:latin typeface="Meiryo UI" panose="020B0604030504040204" pitchFamily="50" charset="-128"/>
                <a:ea typeface="Meiryo UI" panose="020B0604030504040204" pitchFamily="50" charset="-128"/>
              </a:rPr>
              <a:t>設定内容の保存（</a:t>
            </a:r>
            <a:r>
              <a:rPr lang="en-US" altLang="ja-JP" sz="1400" b="1" dirty="0">
                <a:latin typeface="Meiryo UI" panose="020B0604030504040204" pitchFamily="50" charset="-128"/>
                <a:ea typeface="Meiryo UI" panose="020B0604030504040204" pitchFamily="50" charset="-128"/>
              </a:rPr>
              <a:t>v1.5.42.0 </a:t>
            </a:r>
            <a:r>
              <a:rPr lang="ja-JP" altLang="en-US" sz="1400" b="1" dirty="0">
                <a:latin typeface="Meiryo UI" panose="020B0604030504040204" pitchFamily="50" charset="-128"/>
                <a:ea typeface="Meiryo UI" panose="020B0604030504040204" pitchFamily="50" charset="-128"/>
              </a:rPr>
              <a:t>以降の場合）</a:t>
            </a:r>
            <a:endParaRPr lang="en-US" altLang="ja-JP" sz="1400" dirty="0">
              <a:latin typeface="メイリオ" panose="020B0604030504040204" pitchFamily="50" charset="-128"/>
              <a:ea typeface="メイリオ" panose="020B0604030504040204" pitchFamily="50" charset="-128"/>
            </a:endParaRPr>
          </a:p>
          <a:p>
            <a:endParaRPr lang="ja-JP" altLang="en-US" sz="14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22ECDDD1-8430-4133-878C-DDF255AD49EE}"/>
              </a:ext>
            </a:extLst>
          </p:cNvPr>
          <p:cNvSpPr txBox="1"/>
          <p:nvPr/>
        </p:nvSpPr>
        <p:spPr>
          <a:xfrm>
            <a:off x="295712" y="263577"/>
            <a:ext cx="11356596" cy="369332"/>
          </a:xfrm>
          <a:prstGeom prst="rect">
            <a:avLst/>
          </a:prstGeom>
          <a:noFill/>
        </p:spPr>
        <p:txBody>
          <a:bodyPr wrap="square">
            <a:spAutoFit/>
          </a:bodyPr>
          <a:lstStyle/>
          <a:p>
            <a:r>
              <a:rPr lang="en-US" altLang="ja-JP" b="1" dirty="0">
                <a:latin typeface="Meiryo UI" panose="020B0604030504040204" pitchFamily="50" charset="-128"/>
                <a:ea typeface="Meiryo UI" panose="020B0604030504040204" pitchFamily="50" charset="-128"/>
              </a:rPr>
              <a:t>2</a:t>
            </a:r>
            <a:r>
              <a:rPr lang="en-US" altLang="ja-JP" sz="1800"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設定内容の保存</a:t>
            </a:r>
            <a:endParaRPr lang="en-US" altLang="ja-JP" sz="1800"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B3B61F62-3E8E-423C-A42F-9904B81A1332}"/>
              </a:ext>
            </a:extLst>
          </p:cNvPr>
          <p:cNvSpPr txBox="1"/>
          <p:nvPr/>
        </p:nvSpPr>
        <p:spPr>
          <a:xfrm>
            <a:off x="1062716" y="1561310"/>
            <a:ext cx="6629975"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6.</a:t>
            </a:r>
            <a:r>
              <a:rPr lang="ja-JP" altLang="en-US" sz="1400" dirty="0">
                <a:latin typeface="メイリオ" panose="020B0604030504040204" pitchFamily="50" charset="-128"/>
                <a:ea typeface="メイリオ" panose="020B0604030504040204" pitchFamily="50" charset="-128"/>
              </a:rPr>
              <a:t> ファイル名と保存先を指定して保存します。</a:t>
            </a:r>
            <a:endParaRPr lang="en-US" altLang="ja-JP" sz="1400"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8360EA55-4E55-AB06-62E0-6AA92CF7193E}"/>
              </a:ext>
            </a:extLst>
          </p:cNvPr>
          <p:cNvPicPr>
            <a:picLocks noChangeAspect="1"/>
          </p:cNvPicPr>
          <p:nvPr/>
        </p:nvPicPr>
        <p:blipFill>
          <a:blip r:embed="rId2"/>
          <a:stretch>
            <a:fillRect/>
          </a:stretch>
        </p:blipFill>
        <p:spPr>
          <a:xfrm>
            <a:off x="1999290" y="2068219"/>
            <a:ext cx="8785601" cy="4526204"/>
          </a:xfrm>
          <a:prstGeom prst="rect">
            <a:avLst/>
          </a:prstGeom>
        </p:spPr>
      </p:pic>
    </p:spTree>
    <p:extLst>
      <p:ext uri="{BB962C8B-B14F-4D97-AF65-F5344CB8AC3E}">
        <p14:creationId xmlns:p14="http://schemas.microsoft.com/office/powerpoint/2010/main" val="1756719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4656B8D-7C32-48D2-AA2F-FD5B9F35CB62}"/>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3. </a:t>
            </a:r>
            <a:r>
              <a:rPr lang="en-US" altLang="ja-JP" sz="1800" b="1" dirty="0" err="1">
                <a:latin typeface="Meiryo UI" panose="020B0604030504040204" pitchFamily="50" charset="-128"/>
                <a:ea typeface="Meiryo UI" panose="020B0604030504040204" pitchFamily="50" charset="-128"/>
              </a:rPr>
              <a:t>ServerB</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となる新しいサーバーを用意します。</a:t>
            </a:r>
            <a:endParaRPr lang="en-US" altLang="ja-JP" sz="18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69514D08-37A3-4B8B-8D2D-CE759BBB68E2}"/>
              </a:ext>
            </a:extLst>
          </p:cNvPr>
          <p:cNvSpPr txBox="1"/>
          <p:nvPr/>
        </p:nvSpPr>
        <p:spPr>
          <a:xfrm>
            <a:off x="338006" y="1241459"/>
            <a:ext cx="11515987" cy="4185761"/>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インストールに必要な要件を確認し、事前に構成をします。</a:t>
            </a:r>
            <a:endParaRPr lang="en-US" altLang="ja-JP" sz="1400" dirty="0">
              <a:latin typeface="メイリオ" panose="020B0604030504040204" pitchFamily="50" charset="-128"/>
              <a:ea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endParaRPr>
          </a:p>
          <a:p>
            <a:r>
              <a:rPr lang="ja-JP" altLang="en-US" sz="1400" dirty="0">
                <a:solidFill>
                  <a:srgbClr val="FF0000"/>
                </a:solidFill>
                <a:latin typeface="メイリオ" panose="020B0604030504040204" pitchFamily="50" charset="-128"/>
                <a:ea typeface="メイリオ" panose="020B0604030504040204" pitchFamily="50" charset="-128"/>
              </a:rPr>
              <a:t>インストールが正常に完了しない、動作異常について要件を満たしていないなど、構成が原因となったことで弊社に多くお問い合わせをいただいています 。</a:t>
            </a:r>
            <a:endParaRPr lang="en-US" altLang="ja-JP" sz="1400" dirty="0">
              <a:solidFill>
                <a:srgbClr val="FF0000"/>
              </a:solidFill>
              <a:latin typeface="メイリオ" panose="020B0604030504040204" pitchFamily="50" charset="-128"/>
              <a:ea typeface="メイリオ" panose="020B0604030504040204" pitchFamily="50" charset="-128"/>
            </a:endParaRPr>
          </a:p>
          <a:p>
            <a:r>
              <a:rPr lang="ja-JP" altLang="en-US" sz="1400" dirty="0">
                <a:solidFill>
                  <a:srgbClr val="FF0000"/>
                </a:solidFill>
                <a:latin typeface="メイリオ" panose="020B0604030504040204" pitchFamily="50" charset="-128"/>
                <a:ea typeface="メイリオ" panose="020B0604030504040204" pitchFamily="50" charset="-128"/>
              </a:rPr>
              <a:t>特に、プロキシ設定などネットワーク構成を改めてご確認ください。</a:t>
            </a:r>
            <a:endParaRPr lang="en-US" altLang="ja-JP" sz="1400" dirty="0">
              <a:solidFill>
                <a:srgbClr val="FF0000"/>
              </a:solidFill>
              <a:latin typeface="メイリオ" panose="020B0604030504040204" pitchFamily="50" charset="-128"/>
              <a:ea typeface="メイリオ" panose="020B0604030504040204" pitchFamily="50" charset="-128"/>
            </a:endParaRPr>
          </a:p>
          <a:p>
            <a:r>
              <a:rPr lang="ja-JP" altLang="en-US" sz="1400" dirty="0">
                <a:solidFill>
                  <a:srgbClr val="FF0000"/>
                </a:solidFill>
                <a:latin typeface="メイリオ" panose="020B0604030504040204" pitchFamily="50" charset="-128"/>
                <a:ea typeface="メイリオ" panose="020B0604030504040204" pitchFamily="50" charset="-128"/>
              </a:rPr>
              <a:t>事前に各要件を正確に確認し、作業を実施いただくようお願いいたします。</a:t>
            </a:r>
            <a:endParaRPr lang="en-US" altLang="ja-JP" sz="1400" dirty="0">
              <a:solidFill>
                <a:srgbClr val="FF0000"/>
              </a:solidFill>
              <a:latin typeface="メイリオ" panose="020B0604030504040204" pitchFamily="50" charset="-128"/>
              <a:ea typeface="メイリオ" panose="020B0604030504040204" pitchFamily="50" charset="-128"/>
            </a:endParaRPr>
          </a:p>
          <a:p>
            <a:endParaRPr lang="en-US" altLang="ja-JP" sz="1400" dirty="0">
              <a:solidFill>
                <a:srgbClr val="FF0000"/>
              </a:solidFill>
              <a:latin typeface="メイリオ" panose="020B0604030504040204" pitchFamily="50" charset="-128"/>
              <a:ea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Azure AD Connect の前提条件</a:t>
            </a:r>
          </a:p>
          <a:p>
            <a:r>
              <a:rPr lang="ja-JP" altLang="en-US" sz="1400" dirty="0">
                <a:latin typeface="メイリオ" panose="020B0604030504040204" pitchFamily="50" charset="-128"/>
                <a:ea typeface="メイリオ" panose="020B0604030504040204" pitchFamily="50" charset="-128"/>
                <a:hlinkClick r:id="rId2"/>
              </a:rPr>
              <a:t>https://docs.microsoft.com/ja-jp/azure/active-directory/hybrid/how-to-connect-install-prerequisites</a:t>
            </a:r>
            <a:endParaRPr lang="en-US" altLang="ja-JP" sz="1400" dirty="0">
              <a:latin typeface="メイリオ" panose="020B0604030504040204" pitchFamily="50" charset="-128"/>
              <a:ea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Azure AD Connect </a:t>
            </a:r>
            <a:r>
              <a:rPr lang="ja-JP" altLang="en-US" sz="1400" dirty="0">
                <a:latin typeface="メイリオ" panose="020B0604030504040204" pitchFamily="50" charset="-128"/>
                <a:ea typeface="メイリオ" panose="020B0604030504040204" pitchFamily="50" charset="-128"/>
              </a:rPr>
              <a:t>インストール前の確認事項</a:t>
            </a:r>
          </a:p>
          <a:p>
            <a:r>
              <a:rPr lang="en-US" altLang="ja-JP" sz="1400" dirty="0">
                <a:latin typeface="メイリオ" panose="020B0604030504040204" pitchFamily="50" charset="-128"/>
                <a:ea typeface="メイリオ" panose="020B0604030504040204" pitchFamily="50" charset="-128"/>
                <a:hlinkClick r:id="rId3"/>
              </a:rPr>
              <a:t>https://jpazureid.github.io/blog/azure-active-directory-connect/checklist-before-installing-aad-connect/</a:t>
            </a:r>
            <a:endParaRPr lang="en-US" altLang="ja-JP" sz="1400" dirty="0">
              <a:latin typeface="メイリオ" panose="020B0604030504040204" pitchFamily="50" charset="-128"/>
              <a:ea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Azure AD Connect Health </a:t>
            </a:r>
            <a:r>
              <a:rPr lang="ja-JP" altLang="en-US" sz="1400" dirty="0">
                <a:latin typeface="メイリオ" panose="020B0604030504040204" pitchFamily="50" charset="-128"/>
                <a:ea typeface="メイリオ" panose="020B0604030504040204" pitchFamily="50" charset="-128"/>
              </a:rPr>
              <a:t>エージェントのインストール</a:t>
            </a:r>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hlinkClick r:id="rId4"/>
              </a:rPr>
              <a:t>https://docs.microsoft.com/ja-jp/azure/active-directory/hybrid/how-to-connect-health-agent-install</a:t>
            </a:r>
            <a:endParaRPr lang="en-US" altLang="ja-JP" sz="1400" dirty="0">
              <a:latin typeface="メイリオ" panose="020B0604030504040204" pitchFamily="50" charset="-128"/>
              <a:ea typeface="メイリオ" panose="020B0604030504040204" pitchFamily="50" charset="-128"/>
            </a:endParaRPr>
          </a:p>
          <a:p>
            <a:endParaRPr lang="ja-JP" altLang="en-US"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Azure AD Connect </a:t>
            </a:r>
            <a:r>
              <a:rPr lang="ja-JP" altLang="en-US" sz="1400" dirty="0">
                <a:latin typeface="メイリオ" panose="020B0604030504040204" pitchFamily="50" charset="-128"/>
                <a:ea typeface="メイリオ" panose="020B0604030504040204" pitchFamily="50" charset="-128"/>
              </a:rPr>
              <a:t>サーバー </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ウィルス対策ソフト除外項目 </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使用する通信ポート</a:t>
            </a:r>
          </a:p>
          <a:p>
            <a:r>
              <a:rPr lang="en-US" altLang="ja-JP" sz="1400" dirty="0">
                <a:latin typeface="メイリオ" panose="020B0604030504040204" pitchFamily="50" charset="-128"/>
                <a:ea typeface="メイリオ" panose="020B0604030504040204" pitchFamily="50" charset="-128"/>
                <a:hlinkClick r:id="rId5"/>
              </a:rPr>
              <a:t>https://jpazureid.github.io/blog/azure-active-directory-connect/port-used-by-aadc/</a:t>
            </a:r>
            <a:endParaRPr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4258157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083248D-6AE8-4DD2-846A-303964B28F86}"/>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4.</a:t>
            </a:r>
            <a:r>
              <a:rPr lang="ja-JP" altLang="en-US" b="1" dirty="0">
                <a:latin typeface="Meiryo UI" panose="020B0604030504040204" pitchFamily="50" charset="-128"/>
                <a:ea typeface="Meiryo UI" panose="020B0604030504040204" pitchFamily="50" charset="-128"/>
              </a:rPr>
              <a:t> </a:t>
            </a:r>
            <a:r>
              <a:rPr lang="en-US" altLang="ja-JP" sz="1800" b="1" dirty="0" err="1">
                <a:latin typeface="Meiryo UI" panose="020B0604030504040204" pitchFamily="50" charset="-128"/>
                <a:ea typeface="Meiryo UI" panose="020B0604030504040204" pitchFamily="50" charset="-128"/>
              </a:rPr>
              <a:t>ServerB</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に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インストール </a:t>
            </a:r>
            <a:r>
              <a:rPr lang="en-US" altLang="ja-JP"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ステージング モード有効</a:t>
            </a:r>
            <a:endParaRPr lang="en-US" altLang="ja-JP" sz="18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2BD86B20-2481-4AF8-9B81-6E6E2A00E126}"/>
              </a:ext>
            </a:extLst>
          </p:cNvPr>
          <p:cNvSpPr txBox="1"/>
          <p:nvPr/>
        </p:nvSpPr>
        <p:spPr>
          <a:xfrm>
            <a:off x="295712" y="884578"/>
            <a:ext cx="6094602"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4-1.</a:t>
            </a:r>
            <a:r>
              <a:rPr lang="ja-JP" altLang="en-US" sz="1400" dirty="0">
                <a:latin typeface="メイリオ" panose="020B0604030504040204" pitchFamily="50" charset="-128"/>
                <a:ea typeface="メイリオ" panose="020B0604030504040204" pitchFamily="50" charset="-128"/>
              </a:rPr>
              <a:t> 保存した </a:t>
            </a:r>
            <a:r>
              <a:rPr lang="en-US" altLang="ja-JP" sz="1400" dirty="0">
                <a:latin typeface="メイリオ" panose="020B0604030504040204" pitchFamily="50" charset="-128"/>
                <a:ea typeface="メイリオ" panose="020B0604030504040204" pitchFamily="50" charset="-128"/>
              </a:rPr>
              <a:t>AzureADConnect.msi </a:t>
            </a:r>
            <a:r>
              <a:rPr lang="ja-JP" altLang="en-US" sz="1400" dirty="0">
                <a:latin typeface="メイリオ" panose="020B0604030504040204" pitchFamily="50" charset="-128"/>
                <a:ea typeface="メイリオ" panose="020B0604030504040204" pitchFamily="50" charset="-128"/>
              </a:rPr>
              <a:t>ファイルを実行します。</a:t>
            </a:r>
            <a:endParaRPr lang="en-US" altLang="ja-JP" sz="1400"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30BE9498-2466-46E9-870D-5189D3776B94}"/>
              </a:ext>
            </a:extLst>
          </p:cNvPr>
          <p:cNvPicPr>
            <a:picLocks noChangeAspect="1"/>
          </p:cNvPicPr>
          <p:nvPr/>
        </p:nvPicPr>
        <p:blipFill>
          <a:blip r:embed="rId2"/>
          <a:stretch>
            <a:fillRect/>
          </a:stretch>
        </p:blipFill>
        <p:spPr>
          <a:xfrm>
            <a:off x="826665" y="1607614"/>
            <a:ext cx="6967140" cy="4896000"/>
          </a:xfrm>
          <a:prstGeom prst="rect">
            <a:avLst/>
          </a:prstGeom>
        </p:spPr>
      </p:pic>
      <p:sp>
        <p:nvSpPr>
          <p:cNvPr id="8" name="テキスト ボックス 7">
            <a:extLst>
              <a:ext uri="{FF2B5EF4-FFF2-40B4-BE49-F238E27FC236}">
                <a16:creationId xmlns:a16="http://schemas.microsoft.com/office/drawing/2014/main" id="{8190E2CF-0BBB-4799-94EF-A9A8F51BC0ED}"/>
              </a:ext>
            </a:extLst>
          </p:cNvPr>
          <p:cNvSpPr txBox="1"/>
          <p:nvPr/>
        </p:nvSpPr>
        <p:spPr>
          <a:xfrm>
            <a:off x="295712" y="1136247"/>
            <a:ext cx="8764398"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4-2. </a:t>
            </a:r>
            <a:r>
              <a:rPr lang="ja-JP" altLang="en-US" sz="1400" dirty="0">
                <a:latin typeface="メイリオ" panose="020B0604030504040204" pitchFamily="50" charset="-128"/>
                <a:ea typeface="メイリオ" panose="020B0604030504040204" pitchFamily="50" charset="-128"/>
              </a:rPr>
              <a:t>ライセンス条項、プライバシーに関する声明を確認し、同意を有効にし、</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続行</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a:t>
            </a:r>
            <a:endParaRPr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369179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4EBE9FD-990E-4B60-B627-624A8DA75330}"/>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4.</a:t>
            </a:r>
            <a:r>
              <a:rPr lang="ja-JP" altLang="en-US" b="1" dirty="0">
                <a:latin typeface="Meiryo UI" panose="020B0604030504040204" pitchFamily="50" charset="-128"/>
                <a:ea typeface="Meiryo UI" panose="020B0604030504040204" pitchFamily="50" charset="-128"/>
              </a:rPr>
              <a:t> </a:t>
            </a:r>
            <a:r>
              <a:rPr lang="en-US" altLang="ja-JP" sz="1800" b="1" dirty="0" err="1">
                <a:latin typeface="Meiryo UI" panose="020B0604030504040204" pitchFamily="50" charset="-128"/>
                <a:ea typeface="Meiryo UI" panose="020B0604030504040204" pitchFamily="50" charset="-128"/>
              </a:rPr>
              <a:t>ServerB</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に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インストール </a:t>
            </a:r>
            <a:r>
              <a:rPr lang="en-US" altLang="ja-JP"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ステージング モード有効</a:t>
            </a:r>
            <a:endParaRPr lang="en-US" altLang="ja-JP" sz="18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FF4BBF0A-A658-4EA9-B776-1099D284F5BF}"/>
              </a:ext>
            </a:extLst>
          </p:cNvPr>
          <p:cNvSpPr txBox="1"/>
          <p:nvPr/>
        </p:nvSpPr>
        <p:spPr>
          <a:xfrm>
            <a:off x="295712" y="884578"/>
            <a:ext cx="6094602" cy="523220"/>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4-3.</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カスタマイズ</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a:t>
            </a:r>
            <a:br>
              <a:rPr lang="en-US" altLang="ja-JP" sz="1400" dirty="0">
                <a:latin typeface="メイリオ" panose="020B0604030504040204" pitchFamily="50" charset="-128"/>
                <a:ea typeface="メイリオ" panose="020B0604030504040204" pitchFamily="50" charset="-128"/>
              </a:rPr>
            </a:br>
            <a:r>
              <a:rPr lang="en-US" altLang="ja-JP" sz="1400" dirty="0">
                <a:latin typeface="メイリオ" panose="020B0604030504040204" pitchFamily="50" charset="-128"/>
                <a:ea typeface="メイリオ" panose="020B0604030504040204" pitchFamily="50" charset="-128"/>
              </a:rPr>
              <a:t> # </a:t>
            </a:r>
            <a:r>
              <a:rPr lang="ja-JP" altLang="en-US" sz="1400" dirty="0">
                <a:latin typeface="メイリオ" panose="020B0604030504040204" pitchFamily="50" charset="-128"/>
                <a:ea typeface="メイリオ" panose="020B0604030504040204" pitchFamily="50" charset="-128"/>
              </a:rPr>
              <a:t>簡単設定の場合にはステージング モードの有効化が行えません。</a:t>
            </a:r>
            <a:endParaRPr lang="en-US" altLang="ja-JP" sz="1400" dirty="0">
              <a:latin typeface="メイリオ" panose="020B0604030504040204" pitchFamily="50" charset="-128"/>
              <a:ea typeface="メイリオ" panose="020B0604030504040204" pitchFamily="50" charset="-128"/>
            </a:endParaRPr>
          </a:p>
        </p:txBody>
      </p:sp>
      <p:pic>
        <p:nvPicPr>
          <p:cNvPr id="6" name="図 5">
            <a:extLst>
              <a:ext uri="{FF2B5EF4-FFF2-40B4-BE49-F238E27FC236}">
                <a16:creationId xmlns:a16="http://schemas.microsoft.com/office/drawing/2014/main" id="{281B3D27-D258-4C71-93E4-0C44589D0794}"/>
              </a:ext>
            </a:extLst>
          </p:cNvPr>
          <p:cNvPicPr>
            <a:picLocks noChangeAspect="1"/>
          </p:cNvPicPr>
          <p:nvPr/>
        </p:nvPicPr>
        <p:blipFill>
          <a:blip r:embed="rId2"/>
          <a:stretch>
            <a:fillRect/>
          </a:stretch>
        </p:blipFill>
        <p:spPr>
          <a:xfrm>
            <a:off x="910167" y="1499113"/>
            <a:ext cx="6967140" cy="4896000"/>
          </a:xfrm>
          <a:prstGeom prst="rect">
            <a:avLst/>
          </a:prstGeom>
        </p:spPr>
      </p:pic>
    </p:spTree>
    <p:extLst>
      <p:ext uri="{BB962C8B-B14F-4D97-AF65-F5344CB8AC3E}">
        <p14:creationId xmlns:p14="http://schemas.microsoft.com/office/powerpoint/2010/main" val="3852155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61E3A09-8539-4FE2-ACAC-FF375861C155}"/>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4.</a:t>
            </a:r>
            <a:r>
              <a:rPr lang="ja-JP" altLang="en-US" b="1" dirty="0">
                <a:latin typeface="Meiryo UI" panose="020B0604030504040204" pitchFamily="50" charset="-128"/>
                <a:ea typeface="Meiryo UI" panose="020B0604030504040204" pitchFamily="50" charset="-128"/>
              </a:rPr>
              <a:t> </a:t>
            </a:r>
            <a:r>
              <a:rPr lang="en-US" altLang="ja-JP" sz="1800" b="1" dirty="0" err="1">
                <a:latin typeface="Meiryo UI" panose="020B0604030504040204" pitchFamily="50" charset="-128"/>
                <a:ea typeface="Meiryo UI" panose="020B0604030504040204" pitchFamily="50" charset="-128"/>
              </a:rPr>
              <a:t>ServerB</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に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インストール </a:t>
            </a:r>
            <a:r>
              <a:rPr lang="en-US" altLang="ja-JP"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ステージング モード有効</a:t>
            </a:r>
            <a:endParaRPr lang="en-US" altLang="ja-JP" sz="18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F00473AA-6D48-4408-9EE3-9D6E128D21AF}"/>
              </a:ext>
            </a:extLst>
          </p:cNvPr>
          <p:cNvSpPr txBox="1"/>
          <p:nvPr/>
        </p:nvSpPr>
        <p:spPr>
          <a:xfrm>
            <a:off x="295711" y="884578"/>
            <a:ext cx="10433249" cy="523220"/>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4-4.</a:t>
            </a:r>
            <a:r>
              <a:rPr lang="ja-JP" altLang="en-US" sz="1400" dirty="0">
                <a:latin typeface="メイリオ" panose="020B0604030504040204" pitchFamily="50" charset="-128"/>
                <a:ea typeface="メイリオ" panose="020B0604030504040204" pitchFamily="50" charset="-128"/>
              </a:rPr>
              <a:t> アクティブ サーバーの設計書やパラメーター シートをもとに、同じ構成となるよう設定を行い、</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インストール</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a:t>
            </a:r>
            <a:endParaRPr lang="en-US" altLang="ja-JP" sz="1400" dirty="0">
              <a:latin typeface="メイリオ" panose="020B0604030504040204" pitchFamily="50" charset="-128"/>
              <a:ea typeface="メイリオ" panose="020B0604030504040204" pitchFamily="50" charset="-128"/>
            </a:endParaRPr>
          </a:p>
        </p:txBody>
      </p:sp>
      <p:pic>
        <p:nvPicPr>
          <p:cNvPr id="10" name="図 9">
            <a:extLst>
              <a:ext uri="{FF2B5EF4-FFF2-40B4-BE49-F238E27FC236}">
                <a16:creationId xmlns:a16="http://schemas.microsoft.com/office/drawing/2014/main" id="{DB5E81EF-8279-406B-AACB-36C4EADF2067}"/>
              </a:ext>
            </a:extLst>
          </p:cNvPr>
          <p:cNvPicPr>
            <a:picLocks noChangeAspect="1"/>
          </p:cNvPicPr>
          <p:nvPr/>
        </p:nvPicPr>
        <p:blipFill>
          <a:blip r:embed="rId2"/>
          <a:stretch>
            <a:fillRect/>
          </a:stretch>
        </p:blipFill>
        <p:spPr>
          <a:xfrm>
            <a:off x="840499" y="1493098"/>
            <a:ext cx="6967140" cy="4896000"/>
          </a:xfrm>
          <a:prstGeom prst="rect">
            <a:avLst/>
          </a:prstGeom>
        </p:spPr>
      </p:pic>
      <p:sp>
        <p:nvSpPr>
          <p:cNvPr id="12" name="テキスト ボックス 11">
            <a:extLst>
              <a:ext uri="{FF2B5EF4-FFF2-40B4-BE49-F238E27FC236}">
                <a16:creationId xmlns:a16="http://schemas.microsoft.com/office/drawing/2014/main" id="{4404B8A9-1CA3-4376-9106-57C0015B65FD}"/>
              </a:ext>
            </a:extLst>
          </p:cNvPr>
          <p:cNvSpPr txBox="1"/>
          <p:nvPr/>
        </p:nvSpPr>
        <p:spPr>
          <a:xfrm>
            <a:off x="7920470" y="1696742"/>
            <a:ext cx="4060248" cy="1200329"/>
          </a:xfrm>
          <a:prstGeom prst="rect">
            <a:avLst/>
          </a:prstGeom>
          <a:noFill/>
        </p:spPr>
        <p:txBody>
          <a:bodyPr wrap="square">
            <a:spAutoFit/>
          </a:bodyPr>
          <a:lstStyle/>
          <a:p>
            <a:r>
              <a:rPr lang="ja-JP" altLang="en-US" sz="1200" dirty="0">
                <a:latin typeface="メイリオ" panose="020B0604030504040204" pitchFamily="50" charset="-128"/>
                <a:ea typeface="メイリオ" panose="020B0604030504040204" pitchFamily="50" charset="-128"/>
              </a:rPr>
              <a:t>同項目については下記を参照ください。</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必須コンポーネントのインストール</a:t>
            </a:r>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hlinkClick r:id="rId3"/>
              </a:rPr>
              <a:t>https://docs.microsoft.com/ja-jp/azure/active-directory/hybrid/how-to-connect-install-custom#install-required-components</a:t>
            </a:r>
            <a:endParaRPr lang="en-US" altLang="ja-JP"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8538489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A92CF71-4C78-4854-87E1-DA336684AEFE}"/>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4.</a:t>
            </a:r>
            <a:r>
              <a:rPr lang="ja-JP" altLang="en-US" b="1" dirty="0">
                <a:latin typeface="Meiryo UI" panose="020B0604030504040204" pitchFamily="50" charset="-128"/>
                <a:ea typeface="Meiryo UI" panose="020B0604030504040204" pitchFamily="50" charset="-128"/>
              </a:rPr>
              <a:t> </a:t>
            </a:r>
            <a:r>
              <a:rPr lang="en-US" altLang="ja-JP" sz="1800" b="1" dirty="0" err="1">
                <a:latin typeface="Meiryo UI" panose="020B0604030504040204" pitchFamily="50" charset="-128"/>
                <a:ea typeface="Meiryo UI" panose="020B0604030504040204" pitchFamily="50" charset="-128"/>
              </a:rPr>
              <a:t>ServerB</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に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インストール </a:t>
            </a:r>
            <a:r>
              <a:rPr lang="en-US" altLang="ja-JP"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ステージング モード有効</a:t>
            </a:r>
            <a:endParaRPr lang="en-US" altLang="ja-JP" sz="18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BF228F1E-3DA2-422C-8B02-6DCD465ED8C6}"/>
              </a:ext>
            </a:extLst>
          </p:cNvPr>
          <p:cNvSpPr txBox="1"/>
          <p:nvPr/>
        </p:nvSpPr>
        <p:spPr>
          <a:xfrm>
            <a:off x="295711" y="884578"/>
            <a:ext cx="11042849"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4-5.</a:t>
            </a:r>
            <a:r>
              <a:rPr lang="ja-JP" altLang="en-US" sz="1400" dirty="0">
                <a:latin typeface="メイリオ" panose="020B0604030504040204" pitchFamily="50" charset="-128"/>
                <a:ea typeface="メイリオ" panose="020B0604030504040204" pitchFamily="50" charset="-128"/>
              </a:rPr>
              <a:t>アクティブ サーバーの設計書やパラメーター シートをもとに、同じ構成となるよう設定を行い、</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次へ</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a:t>
            </a:r>
            <a:endParaRPr lang="en-US" altLang="ja-JP" sz="14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47EA43B9-F1D5-4D63-B1DA-25C1F7224C90}"/>
              </a:ext>
            </a:extLst>
          </p:cNvPr>
          <p:cNvSpPr txBox="1"/>
          <p:nvPr/>
        </p:nvSpPr>
        <p:spPr>
          <a:xfrm>
            <a:off x="7920470" y="1696742"/>
            <a:ext cx="4060248" cy="2677656"/>
          </a:xfrm>
          <a:prstGeom prst="rect">
            <a:avLst/>
          </a:prstGeom>
          <a:noFill/>
        </p:spPr>
        <p:txBody>
          <a:bodyPr wrap="square">
            <a:spAutoFit/>
          </a:bodyPr>
          <a:lstStyle/>
          <a:p>
            <a:r>
              <a:rPr lang="ja-JP" altLang="en-US" sz="1200" dirty="0">
                <a:latin typeface="メイリオ" panose="020B0604030504040204" pitchFamily="50" charset="-128"/>
                <a:ea typeface="メイリオ" panose="020B0604030504040204" pitchFamily="50" charset="-128"/>
              </a:rPr>
              <a:t>同項目については下記を参照ください。</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ユーザーのサインイン</a:t>
            </a:r>
          </a:p>
          <a:p>
            <a:r>
              <a:rPr lang="en-US" altLang="ja-JP" sz="1200" dirty="0">
                <a:latin typeface="メイリオ" panose="020B0604030504040204" pitchFamily="50" charset="-128"/>
                <a:ea typeface="メイリオ" panose="020B0604030504040204" pitchFamily="50" charset="-128"/>
                <a:hlinkClick r:id="rId2"/>
              </a:rPr>
              <a:t>https://docs.microsoft.com/ja-jp/azure/active-directory/hybrid/how-to-connect-install-custom#user-sign-in</a:t>
            </a:r>
            <a:br>
              <a:rPr lang="en-US" altLang="ja-JP" sz="1200" dirty="0">
                <a:latin typeface="メイリオ" panose="020B0604030504040204" pitchFamily="50" charset="-128"/>
                <a:ea typeface="メイリオ" panose="020B0604030504040204" pitchFamily="50" charset="-128"/>
              </a:rPr>
            </a:br>
            <a:br>
              <a:rPr lang="en-US" altLang="ja-JP" sz="1200" dirty="0">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注意点：</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ADFS </a:t>
            </a:r>
            <a:r>
              <a:rPr lang="ja-JP" altLang="en-US" sz="1200" dirty="0">
                <a:latin typeface="メイリオ" panose="020B0604030504040204" pitchFamily="50" charset="-128"/>
                <a:ea typeface="メイリオ" panose="020B0604030504040204" pitchFamily="50" charset="-128"/>
              </a:rPr>
              <a:t>や </a:t>
            </a:r>
            <a:r>
              <a:rPr lang="en-US" altLang="ja-JP" sz="1200" dirty="0">
                <a:latin typeface="メイリオ" panose="020B0604030504040204" pitchFamily="50" charset="-128"/>
                <a:ea typeface="メイリオ" panose="020B0604030504040204" pitchFamily="50" charset="-128"/>
              </a:rPr>
              <a:t>Ping Federate </a:t>
            </a:r>
            <a:r>
              <a:rPr lang="ja-JP" altLang="en-US" sz="1200" dirty="0">
                <a:latin typeface="メイリオ" panose="020B0604030504040204" pitchFamily="50" charset="-128"/>
                <a:ea typeface="メイリオ" panose="020B0604030504040204" pitchFamily="50" charset="-128"/>
              </a:rPr>
              <a:t>をアクティブ側で構成している場合は、「構成しない」を選択ください</a:t>
            </a:r>
            <a:br>
              <a:rPr lang="en-US" altLang="ja-JP" sz="1200" dirty="0">
                <a:latin typeface="メイリオ" panose="020B0604030504040204" pitchFamily="50" charset="-128"/>
                <a:ea typeface="メイリオ" panose="020B0604030504040204" pitchFamily="50" charset="-128"/>
              </a:rPr>
            </a:br>
            <a:br>
              <a:rPr lang="en-US" altLang="ja-JP" sz="1200" dirty="0">
                <a:latin typeface="メイリオ" panose="020B0604030504040204" pitchFamily="50" charset="-128"/>
                <a:ea typeface="メイリオ" panose="020B0604030504040204" pitchFamily="50" charset="-128"/>
              </a:rPr>
            </a:br>
            <a:r>
              <a:rPr lang="ja-JP" altLang="en-US" sz="1200" dirty="0">
                <a:latin typeface="メイリオ" panose="020B0604030504040204" pitchFamily="50" charset="-128"/>
                <a:ea typeface="メイリオ" panose="020B0604030504040204" pitchFamily="50" charset="-128"/>
              </a:rPr>
              <a:t>・アクティブ サーバーで </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シングルサインオンを有効にする</a:t>
            </a:r>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を選択している場合は、ステージング サーバーでこちらをチェックする必要はありません。</a:t>
            </a:r>
            <a:endParaRPr lang="en-US" altLang="ja-JP" sz="1200" dirty="0">
              <a:latin typeface="メイリオ" panose="020B0604030504040204" pitchFamily="50" charset="-128"/>
              <a:ea typeface="メイリオ" panose="020B0604030504040204" pitchFamily="50" charset="-128"/>
            </a:endParaRPr>
          </a:p>
        </p:txBody>
      </p:sp>
      <p:pic>
        <p:nvPicPr>
          <p:cNvPr id="12" name="図 11">
            <a:extLst>
              <a:ext uri="{FF2B5EF4-FFF2-40B4-BE49-F238E27FC236}">
                <a16:creationId xmlns:a16="http://schemas.microsoft.com/office/drawing/2014/main" id="{44BF3983-D86A-4DC7-9834-D4A050C0062C}"/>
              </a:ext>
            </a:extLst>
          </p:cNvPr>
          <p:cNvPicPr>
            <a:picLocks noChangeAspect="1"/>
          </p:cNvPicPr>
          <p:nvPr/>
        </p:nvPicPr>
        <p:blipFill>
          <a:blip r:embed="rId3"/>
          <a:stretch>
            <a:fillRect/>
          </a:stretch>
        </p:blipFill>
        <p:spPr>
          <a:xfrm>
            <a:off x="825131" y="1447547"/>
            <a:ext cx="6982508" cy="4896000"/>
          </a:xfrm>
          <a:prstGeom prst="rect">
            <a:avLst/>
          </a:prstGeom>
        </p:spPr>
      </p:pic>
    </p:spTree>
    <p:extLst>
      <p:ext uri="{BB962C8B-B14F-4D97-AF65-F5344CB8AC3E}">
        <p14:creationId xmlns:p14="http://schemas.microsoft.com/office/powerpoint/2010/main" val="2164366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4E7A5831-8936-4A0B-8D87-0DE2712571A2}"/>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4.</a:t>
            </a:r>
            <a:r>
              <a:rPr lang="ja-JP" altLang="en-US" b="1" dirty="0">
                <a:latin typeface="Meiryo UI" panose="020B0604030504040204" pitchFamily="50" charset="-128"/>
                <a:ea typeface="Meiryo UI" panose="020B0604030504040204" pitchFamily="50" charset="-128"/>
              </a:rPr>
              <a:t> </a:t>
            </a:r>
            <a:r>
              <a:rPr lang="en-US" altLang="ja-JP" sz="1800" b="1" dirty="0" err="1">
                <a:latin typeface="Meiryo UI" panose="020B0604030504040204" pitchFamily="50" charset="-128"/>
                <a:ea typeface="Meiryo UI" panose="020B0604030504040204" pitchFamily="50" charset="-128"/>
              </a:rPr>
              <a:t>ServerB</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に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インストール </a:t>
            </a:r>
            <a:r>
              <a:rPr lang="en-US" altLang="ja-JP"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ステージング モード有効</a:t>
            </a:r>
            <a:endParaRPr lang="en-US" altLang="ja-JP" sz="18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7C9AC160-E02C-44F6-B782-E695DFCE883A}"/>
              </a:ext>
            </a:extLst>
          </p:cNvPr>
          <p:cNvSpPr txBox="1"/>
          <p:nvPr/>
        </p:nvSpPr>
        <p:spPr>
          <a:xfrm>
            <a:off x="295712" y="884578"/>
            <a:ext cx="7724882"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4-6.</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Azure AD </a:t>
            </a:r>
            <a:r>
              <a:rPr lang="ja-JP" altLang="en-US" sz="1400" dirty="0">
                <a:latin typeface="メイリオ" panose="020B0604030504040204" pitchFamily="50" charset="-128"/>
                <a:ea typeface="メイリオ" panose="020B0604030504040204" pitchFamily="50" charset="-128"/>
              </a:rPr>
              <a:t>の全体管理者の認証情報を入力し、</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次へ</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a:t>
            </a:r>
            <a:endParaRPr lang="en-US" altLang="ja-JP" sz="1400" dirty="0">
              <a:latin typeface="メイリオ" panose="020B0604030504040204" pitchFamily="50" charset="-128"/>
              <a:ea typeface="メイリオ" panose="020B0604030504040204" pitchFamily="50" charset="-128"/>
            </a:endParaRPr>
          </a:p>
        </p:txBody>
      </p:sp>
      <p:pic>
        <p:nvPicPr>
          <p:cNvPr id="10" name="図 9">
            <a:extLst>
              <a:ext uri="{FF2B5EF4-FFF2-40B4-BE49-F238E27FC236}">
                <a16:creationId xmlns:a16="http://schemas.microsoft.com/office/drawing/2014/main" id="{38C4D7B5-EF99-4DFA-94EA-40483E457B8C}"/>
              </a:ext>
            </a:extLst>
          </p:cNvPr>
          <p:cNvPicPr>
            <a:picLocks noChangeAspect="1"/>
          </p:cNvPicPr>
          <p:nvPr/>
        </p:nvPicPr>
        <p:blipFill>
          <a:blip r:embed="rId2"/>
          <a:stretch>
            <a:fillRect/>
          </a:stretch>
        </p:blipFill>
        <p:spPr>
          <a:xfrm>
            <a:off x="825131" y="1458174"/>
            <a:ext cx="6982508" cy="4896000"/>
          </a:xfrm>
          <a:prstGeom prst="rect">
            <a:avLst/>
          </a:prstGeom>
        </p:spPr>
      </p:pic>
    </p:spTree>
    <p:extLst>
      <p:ext uri="{BB962C8B-B14F-4D97-AF65-F5344CB8AC3E}">
        <p14:creationId xmlns:p14="http://schemas.microsoft.com/office/powerpoint/2010/main" val="33088458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07606EE-22A1-49A9-9B78-E62E754FB2F3}"/>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4.</a:t>
            </a:r>
            <a:r>
              <a:rPr lang="ja-JP" altLang="en-US" b="1" dirty="0">
                <a:latin typeface="Meiryo UI" panose="020B0604030504040204" pitchFamily="50" charset="-128"/>
                <a:ea typeface="Meiryo UI" panose="020B0604030504040204" pitchFamily="50" charset="-128"/>
              </a:rPr>
              <a:t> </a:t>
            </a:r>
            <a:r>
              <a:rPr lang="en-US" altLang="ja-JP" sz="1800" b="1" dirty="0" err="1">
                <a:latin typeface="Meiryo UI" panose="020B0604030504040204" pitchFamily="50" charset="-128"/>
                <a:ea typeface="Meiryo UI" panose="020B0604030504040204" pitchFamily="50" charset="-128"/>
              </a:rPr>
              <a:t>ServerB</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に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インストール </a:t>
            </a:r>
            <a:r>
              <a:rPr lang="en-US" altLang="ja-JP"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ステージング モード有効</a:t>
            </a:r>
            <a:endParaRPr lang="en-US" altLang="ja-JP" sz="18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CCAA0F45-3304-4E10-9727-23C7124B4571}"/>
              </a:ext>
            </a:extLst>
          </p:cNvPr>
          <p:cNvSpPr txBox="1"/>
          <p:nvPr/>
        </p:nvSpPr>
        <p:spPr>
          <a:xfrm>
            <a:off x="295712" y="989081"/>
            <a:ext cx="6094602"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4-7.</a:t>
            </a:r>
            <a:r>
              <a:rPr lang="ja-JP" altLang="en-US" sz="1400" dirty="0">
                <a:latin typeface="メイリオ" panose="020B0604030504040204" pitchFamily="50" charset="-128"/>
                <a:ea typeface="メイリオ" panose="020B0604030504040204" pitchFamily="50" charset="-128"/>
              </a:rPr>
              <a:t> フォレスト名を入力し、</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ディレクトリの追加</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a:t>
            </a:r>
            <a:endParaRPr lang="en-US" altLang="ja-JP" sz="1400" dirty="0">
              <a:latin typeface="メイリオ" panose="020B0604030504040204" pitchFamily="50" charset="-128"/>
              <a:ea typeface="メイリオ" panose="020B0604030504040204" pitchFamily="50" charset="-128"/>
            </a:endParaRPr>
          </a:p>
        </p:txBody>
      </p:sp>
      <p:pic>
        <p:nvPicPr>
          <p:cNvPr id="10" name="図 9">
            <a:extLst>
              <a:ext uri="{FF2B5EF4-FFF2-40B4-BE49-F238E27FC236}">
                <a16:creationId xmlns:a16="http://schemas.microsoft.com/office/drawing/2014/main" id="{6EA7407A-BB08-4B07-A8D5-7FEEC7148DE7}"/>
              </a:ext>
            </a:extLst>
          </p:cNvPr>
          <p:cNvPicPr>
            <a:picLocks noChangeAspect="1"/>
          </p:cNvPicPr>
          <p:nvPr/>
        </p:nvPicPr>
        <p:blipFill>
          <a:blip r:embed="rId2"/>
          <a:stretch>
            <a:fillRect/>
          </a:stretch>
        </p:blipFill>
        <p:spPr>
          <a:xfrm>
            <a:off x="825131" y="1454368"/>
            <a:ext cx="6963483" cy="4896000"/>
          </a:xfrm>
          <a:prstGeom prst="rect">
            <a:avLst/>
          </a:prstGeom>
        </p:spPr>
      </p:pic>
      <p:sp>
        <p:nvSpPr>
          <p:cNvPr id="4" name="テキスト ボックス 3">
            <a:extLst>
              <a:ext uri="{FF2B5EF4-FFF2-40B4-BE49-F238E27FC236}">
                <a16:creationId xmlns:a16="http://schemas.microsoft.com/office/drawing/2014/main" id="{D17502DD-B8CF-03EA-F753-01FAABAA9B4F}"/>
              </a:ext>
            </a:extLst>
          </p:cNvPr>
          <p:cNvSpPr txBox="1"/>
          <p:nvPr/>
        </p:nvSpPr>
        <p:spPr>
          <a:xfrm>
            <a:off x="8031246" y="1706769"/>
            <a:ext cx="3335623" cy="738664"/>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アクティブ サーバーの設計書や</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パラメーター シートをもとに、</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同じ構成となるよう設定してください。</a:t>
            </a:r>
            <a:endParaRPr lang="ja-JP" altLang="en-US" sz="1400" dirty="0"/>
          </a:p>
        </p:txBody>
      </p:sp>
    </p:spTree>
    <p:extLst>
      <p:ext uri="{BB962C8B-B14F-4D97-AF65-F5344CB8AC3E}">
        <p14:creationId xmlns:p14="http://schemas.microsoft.com/office/powerpoint/2010/main" val="1860239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741AD56-C4AE-4371-9517-ACC94D88ED8E}"/>
              </a:ext>
            </a:extLst>
          </p:cNvPr>
          <p:cNvSpPr txBox="1"/>
          <p:nvPr/>
        </p:nvSpPr>
        <p:spPr>
          <a:xfrm>
            <a:off x="295712" y="624303"/>
            <a:ext cx="11356596" cy="923330"/>
          </a:xfrm>
          <a:prstGeom prst="rect">
            <a:avLst/>
          </a:prstGeom>
          <a:noFill/>
        </p:spPr>
        <p:txBody>
          <a:bodyPr wrap="square">
            <a:spAutoFit/>
          </a:bodyPr>
          <a:lstStyle/>
          <a:p>
            <a:r>
              <a:rPr lang="ja-JP" altLang="en-US" b="1" dirty="0"/>
              <a:t>Azure AD Connect アップグレード手順 (スウィング移行)</a:t>
            </a:r>
          </a:p>
          <a:p>
            <a:endParaRPr lang="en-US" altLang="ja-JP" dirty="0"/>
          </a:p>
          <a:p>
            <a:endParaRPr lang="ja-JP" altLang="en-US" dirty="0"/>
          </a:p>
        </p:txBody>
      </p:sp>
      <p:grpSp>
        <p:nvGrpSpPr>
          <p:cNvPr id="27" name="グループ化 26">
            <a:extLst>
              <a:ext uri="{FF2B5EF4-FFF2-40B4-BE49-F238E27FC236}">
                <a16:creationId xmlns:a16="http://schemas.microsoft.com/office/drawing/2014/main" id="{128AB965-ADEE-8647-BB9D-E68BF950213C}"/>
              </a:ext>
            </a:extLst>
          </p:cNvPr>
          <p:cNvGrpSpPr/>
          <p:nvPr/>
        </p:nvGrpSpPr>
        <p:grpSpPr>
          <a:xfrm>
            <a:off x="626661" y="2537565"/>
            <a:ext cx="10938678" cy="2350762"/>
            <a:chOff x="494179" y="3339236"/>
            <a:chExt cx="10938678" cy="2350762"/>
          </a:xfrm>
        </p:grpSpPr>
        <p:pic>
          <p:nvPicPr>
            <p:cNvPr id="10" name="グラフィックス 9">
              <a:extLst>
                <a:ext uri="{FF2B5EF4-FFF2-40B4-BE49-F238E27FC236}">
                  <a16:creationId xmlns:a16="http://schemas.microsoft.com/office/drawing/2014/main" id="{1E08C150-DD64-8DBF-5435-33C7589AE0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39684" y="3339236"/>
              <a:ext cx="898072" cy="1197430"/>
            </a:xfrm>
            <a:prstGeom prst="rect">
              <a:avLst/>
            </a:prstGeom>
          </p:spPr>
        </p:pic>
        <p:pic>
          <p:nvPicPr>
            <p:cNvPr id="12" name="グラフィックス 11">
              <a:extLst>
                <a:ext uri="{FF2B5EF4-FFF2-40B4-BE49-F238E27FC236}">
                  <a16:creationId xmlns:a16="http://schemas.microsoft.com/office/drawing/2014/main" id="{A64B286F-000D-FB75-9D22-2DC4B63D382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30343" y="3339236"/>
              <a:ext cx="898072" cy="1197430"/>
            </a:xfrm>
            <a:prstGeom prst="rect">
              <a:avLst/>
            </a:prstGeom>
          </p:spPr>
        </p:pic>
        <p:pic>
          <p:nvPicPr>
            <p:cNvPr id="16" name="グラフィックス 15">
              <a:extLst>
                <a:ext uri="{FF2B5EF4-FFF2-40B4-BE49-F238E27FC236}">
                  <a16:creationId xmlns:a16="http://schemas.microsoft.com/office/drawing/2014/main" id="{97A0D98B-E518-0BF9-EF7B-12BA93F4C91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69632" y="3539219"/>
              <a:ext cx="1090958" cy="997447"/>
            </a:xfrm>
            <a:prstGeom prst="rect">
              <a:avLst/>
            </a:prstGeom>
          </p:spPr>
        </p:pic>
        <p:pic>
          <p:nvPicPr>
            <p:cNvPr id="18" name="グラフィックス 17">
              <a:extLst>
                <a:ext uri="{FF2B5EF4-FFF2-40B4-BE49-F238E27FC236}">
                  <a16:creationId xmlns:a16="http://schemas.microsoft.com/office/drawing/2014/main" id="{1A27F9BE-DE09-025E-CBF5-2AC1A24FB71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07509" y="3539219"/>
              <a:ext cx="1008834" cy="1008834"/>
            </a:xfrm>
            <a:prstGeom prst="rect">
              <a:avLst/>
            </a:prstGeom>
          </p:spPr>
        </p:pic>
        <p:sp>
          <p:nvSpPr>
            <p:cNvPr id="19" name="テキスト ボックス 18">
              <a:extLst>
                <a:ext uri="{FF2B5EF4-FFF2-40B4-BE49-F238E27FC236}">
                  <a16:creationId xmlns:a16="http://schemas.microsoft.com/office/drawing/2014/main" id="{9621D570-068C-11B1-9D55-9F5EFD82DBDC}"/>
                </a:ext>
              </a:extLst>
            </p:cNvPr>
            <p:cNvSpPr txBox="1"/>
            <p:nvPr/>
          </p:nvSpPr>
          <p:spPr>
            <a:xfrm>
              <a:off x="3675100" y="4735891"/>
              <a:ext cx="2410408" cy="954107"/>
            </a:xfrm>
            <a:prstGeom prst="rect">
              <a:avLst/>
            </a:prstGeom>
            <a:noFill/>
          </p:spPr>
          <p:txBody>
            <a:bodyPr wrap="square" rtlCol="0">
              <a:spAutoFit/>
            </a:bodyPr>
            <a:lstStyle/>
            <a:p>
              <a:pPr algn="ctr"/>
              <a:r>
                <a:rPr kumimoji="1" lang="en-US" altLang="ja-JP" sz="1400" dirty="0">
                  <a:latin typeface="メイリオ" panose="020B0604030504040204" pitchFamily="50" charset="-128"/>
                  <a:ea typeface="メイリオ" panose="020B0604030504040204" pitchFamily="50" charset="-128"/>
                </a:rPr>
                <a:t>Server A</a:t>
              </a:r>
            </a:p>
            <a:p>
              <a:pPr algn="ctr"/>
              <a:r>
                <a:rPr lang="ja-JP" altLang="en-US" sz="1400" dirty="0">
                  <a:solidFill>
                    <a:srgbClr val="FF0000"/>
                  </a:solidFill>
                  <a:latin typeface="メイリオ" panose="020B0604030504040204" pitchFamily="50" charset="-128"/>
                  <a:ea typeface="メイリオ" panose="020B0604030504040204" pitchFamily="50" charset="-128"/>
                </a:rPr>
                <a:t>バージョン </a:t>
              </a:r>
              <a:r>
                <a:rPr lang="en-US" altLang="ja-JP" sz="1400" dirty="0">
                  <a:solidFill>
                    <a:srgbClr val="FF0000"/>
                  </a:solidFill>
                  <a:latin typeface="メイリオ" panose="020B0604030504040204" pitchFamily="50" charset="-128"/>
                  <a:ea typeface="メイリオ" panose="020B0604030504040204" pitchFamily="50" charset="-128"/>
                </a:rPr>
                <a:t>2.2.1.0</a:t>
              </a:r>
              <a:br>
                <a:rPr lang="en-US" altLang="ja-JP" sz="1400" dirty="0">
                  <a:solidFill>
                    <a:srgbClr val="FF0000"/>
                  </a:solidFill>
                  <a:latin typeface="メイリオ" panose="020B0604030504040204" pitchFamily="50" charset="-128"/>
                  <a:ea typeface="メイリオ" panose="020B0604030504040204" pitchFamily="50" charset="-128"/>
                </a:rPr>
              </a:br>
              <a:r>
                <a:rPr lang="en-US" altLang="ja-JP" sz="1400" dirty="0">
                  <a:solidFill>
                    <a:srgbClr val="FF0000"/>
                  </a:solidFill>
                  <a:latin typeface="メイリオ" panose="020B0604030504040204" pitchFamily="50" charset="-128"/>
                  <a:ea typeface="メイリオ" panose="020B0604030504040204" pitchFamily="50" charset="-128"/>
                </a:rPr>
                <a:t> (</a:t>
              </a:r>
              <a:r>
                <a:rPr lang="ja-JP" altLang="en-US" sz="1400" dirty="0">
                  <a:solidFill>
                    <a:srgbClr val="FF0000"/>
                  </a:solidFill>
                  <a:latin typeface="メイリオ" panose="020B0604030504040204" pitchFamily="50" charset="-128"/>
                  <a:ea typeface="メイリオ" panose="020B0604030504040204" pitchFamily="50" charset="-128"/>
                </a:rPr>
                <a:t>最新</a:t>
              </a:r>
              <a:r>
                <a:rPr lang="en-US" altLang="ja-JP" sz="1400" dirty="0">
                  <a:solidFill>
                    <a:srgbClr val="FF0000"/>
                  </a:solidFill>
                  <a:latin typeface="メイリオ" panose="020B0604030504040204" pitchFamily="50" charset="-128"/>
                  <a:ea typeface="メイリオ" panose="020B0604030504040204" pitchFamily="50" charset="-128"/>
                </a:rPr>
                <a:t>)</a:t>
              </a:r>
            </a:p>
            <a:p>
              <a:pPr algn="ctr"/>
              <a:r>
                <a:rPr kumimoji="1" lang="ja-JP" altLang="en-US" sz="1400" dirty="0">
                  <a:solidFill>
                    <a:srgbClr val="FF0000"/>
                  </a:solidFill>
                  <a:latin typeface="メイリオ" panose="020B0604030504040204" pitchFamily="50" charset="-128"/>
                  <a:ea typeface="メイリオ" panose="020B0604030504040204" pitchFamily="50" charset="-128"/>
                </a:rPr>
                <a:t>ステージング モード有効</a:t>
              </a:r>
            </a:p>
          </p:txBody>
        </p:sp>
        <p:sp>
          <p:nvSpPr>
            <p:cNvPr id="20" name="テキスト ボックス 19">
              <a:extLst>
                <a:ext uri="{FF2B5EF4-FFF2-40B4-BE49-F238E27FC236}">
                  <a16:creationId xmlns:a16="http://schemas.microsoft.com/office/drawing/2014/main" id="{96F2FBA8-00DC-9566-995D-6806A3860D15}"/>
                </a:ext>
              </a:extLst>
            </p:cNvPr>
            <p:cNvSpPr txBox="1"/>
            <p:nvPr/>
          </p:nvSpPr>
          <p:spPr>
            <a:xfrm>
              <a:off x="5681525" y="4735891"/>
              <a:ext cx="2602896" cy="954107"/>
            </a:xfrm>
            <a:prstGeom prst="rect">
              <a:avLst/>
            </a:prstGeom>
            <a:noFill/>
          </p:spPr>
          <p:txBody>
            <a:bodyPr wrap="square" rtlCol="0">
              <a:spAutoFit/>
            </a:bodyPr>
            <a:lstStyle/>
            <a:p>
              <a:pPr algn="ctr"/>
              <a:r>
                <a:rPr kumimoji="1" lang="en-US" altLang="ja-JP" sz="1400" dirty="0">
                  <a:latin typeface="メイリオ" panose="020B0604030504040204" pitchFamily="50" charset="-128"/>
                  <a:ea typeface="メイリオ" panose="020B0604030504040204" pitchFamily="50" charset="-128"/>
                </a:rPr>
                <a:t>Server B (</a:t>
              </a:r>
              <a:r>
                <a:rPr kumimoji="1" lang="ja-JP" altLang="en-US" sz="1400" dirty="0">
                  <a:latin typeface="メイリオ" panose="020B0604030504040204" pitchFamily="50" charset="-128"/>
                  <a:ea typeface="メイリオ" panose="020B0604030504040204" pitchFamily="50" charset="-128"/>
                </a:rPr>
                <a:t>新規構築</a:t>
              </a:r>
              <a:r>
                <a:rPr kumimoji="1" lang="en-US" altLang="ja-JP" sz="1400" dirty="0">
                  <a:latin typeface="メイリオ" panose="020B0604030504040204" pitchFamily="50" charset="-128"/>
                  <a:ea typeface="メイリオ" panose="020B0604030504040204" pitchFamily="50" charset="-128"/>
                </a:rPr>
                <a:t>)</a:t>
              </a:r>
            </a:p>
            <a:p>
              <a:pPr algn="ctr"/>
              <a:r>
                <a:rPr lang="ja-JP" altLang="en-US" sz="1400" dirty="0">
                  <a:solidFill>
                    <a:srgbClr val="FF0000"/>
                  </a:solidFill>
                  <a:latin typeface="メイリオ" panose="020B0604030504040204" pitchFamily="50" charset="-128"/>
                  <a:ea typeface="メイリオ" panose="020B0604030504040204" pitchFamily="50" charset="-128"/>
                </a:rPr>
                <a:t>バージョン </a:t>
              </a:r>
              <a:r>
                <a:rPr lang="en-US" altLang="ja-JP" sz="1400" dirty="0">
                  <a:solidFill>
                    <a:srgbClr val="FF0000"/>
                  </a:solidFill>
                  <a:latin typeface="メイリオ" panose="020B0604030504040204" pitchFamily="50" charset="-128"/>
                  <a:ea typeface="メイリオ" panose="020B0604030504040204" pitchFamily="50" charset="-128"/>
                </a:rPr>
                <a:t>2.2.1.0</a:t>
              </a:r>
              <a:br>
                <a:rPr lang="en-US" altLang="ja-JP" sz="1400" dirty="0">
                  <a:solidFill>
                    <a:srgbClr val="FF0000"/>
                  </a:solidFill>
                  <a:latin typeface="メイリオ" panose="020B0604030504040204" pitchFamily="50" charset="-128"/>
                  <a:ea typeface="メイリオ" panose="020B0604030504040204" pitchFamily="50" charset="-128"/>
                </a:rPr>
              </a:br>
              <a:r>
                <a:rPr lang="en-US" altLang="ja-JP" sz="1400" dirty="0">
                  <a:solidFill>
                    <a:srgbClr val="FF0000"/>
                  </a:solidFill>
                  <a:latin typeface="メイリオ" panose="020B0604030504040204" pitchFamily="50" charset="-128"/>
                  <a:ea typeface="メイリオ" panose="020B0604030504040204" pitchFamily="50" charset="-128"/>
                </a:rPr>
                <a:t> (</a:t>
              </a:r>
              <a:r>
                <a:rPr lang="ja-JP" altLang="en-US" sz="1400" dirty="0">
                  <a:solidFill>
                    <a:srgbClr val="FF0000"/>
                  </a:solidFill>
                  <a:latin typeface="メイリオ" panose="020B0604030504040204" pitchFamily="50" charset="-128"/>
                  <a:ea typeface="メイリオ" panose="020B0604030504040204" pitchFamily="50" charset="-128"/>
                </a:rPr>
                <a:t>最新</a:t>
              </a:r>
              <a:r>
                <a:rPr lang="en-US" altLang="ja-JP" sz="1400" dirty="0">
                  <a:solidFill>
                    <a:srgbClr val="FF0000"/>
                  </a:solidFill>
                  <a:latin typeface="メイリオ" panose="020B0604030504040204" pitchFamily="50" charset="-128"/>
                  <a:ea typeface="メイリオ" panose="020B0604030504040204" pitchFamily="50" charset="-128"/>
                </a:rPr>
                <a:t>)</a:t>
              </a:r>
            </a:p>
            <a:p>
              <a:pPr algn="ctr"/>
              <a:r>
                <a:rPr kumimoji="1" lang="ja-JP" altLang="en-US" sz="1400" dirty="0">
                  <a:solidFill>
                    <a:srgbClr val="FF0000"/>
                  </a:solidFill>
                  <a:latin typeface="メイリオ" panose="020B0604030504040204" pitchFamily="50" charset="-128"/>
                  <a:ea typeface="メイリオ" panose="020B0604030504040204" pitchFamily="50" charset="-128"/>
                </a:rPr>
                <a:t>アクティブ</a:t>
              </a:r>
            </a:p>
          </p:txBody>
        </p:sp>
        <p:cxnSp>
          <p:nvCxnSpPr>
            <p:cNvPr id="22" name="直線矢印コネクタ 21">
              <a:extLst>
                <a:ext uri="{FF2B5EF4-FFF2-40B4-BE49-F238E27FC236}">
                  <a16:creationId xmlns:a16="http://schemas.microsoft.com/office/drawing/2014/main" id="{49D14453-950C-8FF9-A4D7-7416D909AEE8}"/>
                </a:ext>
              </a:extLst>
            </p:cNvPr>
            <p:cNvCxnSpPr>
              <a:cxnSpLocks/>
            </p:cNvCxnSpPr>
            <p:nvPr/>
          </p:nvCxnSpPr>
          <p:spPr>
            <a:xfrm>
              <a:off x="2516777" y="4014651"/>
              <a:ext cx="136724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a:extLst>
                <a:ext uri="{FF2B5EF4-FFF2-40B4-BE49-F238E27FC236}">
                  <a16:creationId xmlns:a16="http://schemas.microsoft.com/office/drawing/2014/main" id="{C4ADCF54-060D-36F4-2596-55C120AA12C8}"/>
                </a:ext>
              </a:extLst>
            </p:cNvPr>
            <p:cNvCxnSpPr>
              <a:cxnSpLocks/>
            </p:cNvCxnSpPr>
            <p:nvPr/>
          </p:nvCxnSpPr>
          <p:spPr>
            <a:xfrm>
              <a:off x="8098970" y="4045130"/>
              <a:ext cx="1367246"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AF85AF59-47D0-A603-9849-4B8B0680A0D8}"/>
                </a:ext>
              </a:extLst>
            </p:cNvPr>
            <p:cNvSpPr txBox="1"/>
            <p:nvPr/>
          </p:nvSpPr>
          <p:spPr>
            <a:xfrm>
              <a:off x="494179" y="4735891"/>
              <a:ext cx="1841863" cy="307777"/>
            </a:xfrm>
            <a:prstGeom prst="rect">
              <a:avLst/>
            </a:prstGeom>
            <a:noFill/>
          </p:spPr>
          <p:txBody>
            <a:bodyPr wrap="square" rtlCol="0">
              <a:spAutoFit/>
            </a:bodyPr>
            <a:lstStyle/>
            <a:p>
              <a:pPr algn="ctr"/>
              <a:r>
                <a:rPr kumimoji="1" lang="ja-JP" altLang="en-US" sz="1400" dirty="0">
                  <a:latin typeface="メイリオ" panose="020B0604030504040204" pitchFamily="50" charset="-128"/>
                  <a:ea typeface="メイリオ" panose="020B0604030504040204" pitchFamily="50" charset="-128"/>
                </a:rPr>
                <a:t>オンプレ</a:t>
              </a:r>
              <a:r>
                <a:rPr lang="ja-JP" altLang="en-US" sz="1400" dirty="0">
                  <a:latin typeface="メイリオ" panose="020B0604030504040204" pitchFamily="50" charset="-128"/>
                  <a:ea typeface="メイリオ" panose="020B0604030504040204" pitchFamily="50" charset="-128"/>
                </a:rPr>
                <a:t>ミス </a:t>
              </a:r>
              <a:r>
                <a:rPr lang="en-US" altLang="ja-JP" sz="1400" dirty="0">
                  <a:latin typeface="メイリオ" panose="020B0604030504040204" pitchFamily="50" charset="-128"/>
                  <a:ea typeface="メイリオ" panose="020B0604030504040204" pitchFamily="50" charset="-128"/>
                </a:rPr>
                <a:t>AD</a:t>
              </a:r>
              <a:endParaRPr kumimoji="1" lang="ja-JP" altLang="en-US" sz="1400" dirty="0">
                <a:latin typeface="メイリオ" panose="020B0604030504040204" pitchFamily="50" charset="-128"/>
                <a:ea typeface="メイリオ" panose="020B0604030504040204" pitchFamily="50" charset="-128"/>
              </a:endParaRPr>
            </a:p>
          </p:txBody>
        </p:sp>
        <p:sp>
          <p:nvSpPr>
            <p:cNvPr id="26" name="テキスト ボックス 25">
              <a:extLst>
                <a:ext uri="{FF2B5EF4-FFF2-40B4-BE49-F238E27FC236}">
                  <a16:creationId xmlns:a16="http://schemas.microsoft.com/office/drawing/2014/main" id="{F42C5B86-1FD7-2B56-6A38-4B1685EA80E9}"/>
                </a:ext>
              </a:extLst>
            </p:cNvPr>
            <p:cNvSpPr txBox="1"/>
            <p:nvPr/>
          </p:nvSpPr>
          <p:spPr>
            <a:xfrm>
              <a:off x="9590994" y="4735890"/>
              <a:ext cx="1841863" cy="307777"/>
            </a:xfrm>
            <a:prstGeom prst="rect">
              <a:avLst/>
            </a:prstGeom>
            <a:noFill/>
          </p:spPr>
          <p:txBody>
            <a:bodyPr wrap="square" rtlCol="0">
              <a:spAutoFit/>
            </a:bodyPr>
            <a:lstStyle/>
            <a:p>
              <a:pPr algn="ctr"/>
              <a:r>
                <a:rPr kumimoji="1" lang="en-US" altLang="ja-JP" sz="1400" dirty="0">
                  <a:latin typeface="メイリオ" panose="020B0604030504040204" pitchFamily="50" charset="-128"/>
                  <a:ea typeface="メイリオ" panose="020B0604030504040204" pitchFamily="50" charset="-128"/>
                </a:rPr>
                <a:t>Azure</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AD</a:t>
              </a:r>
              <a:endParaRPr kumimoji="1" lang="ja-JP" altLang="en-US" sz="1400" dirty="0">
                <a:latin typeface="メイリオ" panose="020B0604030504040204" pitchFamily="50" charset="-128"/>
                <a:ea typeface="メイリオ" panose="020B0604030504040204" pitchFamily="50" charset="-128"/>
              </a:endParaRPr>
            </a:p>
          </p:txBody>
        </p:sp>
      </p:grpSp>
      <p:sp>
        <p:nvSpPr>
          <p:cNvPr id="28" name="テキスト ボックス 27">
            <a:extLst>
              <a:ext uri="{FF2B5EF4-FFF2-40B4-BE49-F238E27FC236}">
                <a16:creationId xmlns:a16="http://schemas.microsoft.com/office/drawing/2014/main" id="{C4865D99-64E8-D3DE-E832-74F9D194EF2D}"/>
              </a:ext>
            </a:extLst>
          </p:cNvPr>
          <p:cNvSpPr txBox="1"/>
          <p:nvPr/>
        </p:nvSpPr>
        <p:spPr>
          <a:xfrm>
            <a:off x="504671" y="1824931"/>
            <a:ext cx="7892879" cy="307777"/>
          </a:xfrm>
          <a:prstGeom prst="rect">
            <a:avLst/>
          </a:prstGeom>
          <a:noFill/>
        </p:spPr>
        <p:txBody>
          <a:bodyPr wrap="square" rtlCol="0">
            <a:spAutoFit/>
          </a:bodyPr>
          <a:lstStyle/>
          <a:p>
            <a:r>
              <a:rPr kumimoji="1" lang="ja-JP" altLang="en-US" sz="1400" dirty="0">
                <a:latin typeface="メイリオ" panose="020B0604030504040204" pitchFamily="50" charset="-128"/>
                <a:ea typeface="メイリオ" panose="020B0604030504040204" pitchFamily="50" charset="-128"/>
              </a:rPr>
              <a:t>例：</a:t>
            </a:r>
            <a:r>
              <a:rPr kumimoji="1" lang="en-US" altLang="ja-JP" sz="1400" dirty="0">
                <a:latin typeface="メイリオ" panose="020B0604030504040204" pitchFamily="50" charset="-128"/>
                <a:ea typeface="メイリオ" panose="020B0604030504040204" pitchFamily="50" charset="-128"/>
              </a:rPr>
              <a:t>2.1.16.0 </a:t>
            </a:r>
            <a:r>
              <a:rPr kumimoji="1" lang="ja-JP" altLang="en-US" sz="1400" dirty="0">
                <a:latin typeface="メイリオ" panose="020B0604030504040204" pitchFamily="50" charset="-128"/>
                <a:ea typeface="メイリオ" panose="020B0604030504040204" pitchFamily="50" charset="-128"/>
              </a:rPr>
              <a:t>環境から最新バージョンへアップグレード（アップグレード後の構成）</a:t>
            </a:r>
          </a:p>
        </p:txBody>
      </p:sp>
      <p:sp>
        <p:nvSpPr>
          <p:cNvPr id="2" name="テキスト ボックス 1">
            <a:extLst>
              <a:ext uri="{FF2B5EF4-FFF2-40B4-BE49-F238E27FC236}">
                <a16:creationId xmlns:a16="http://schemas.microsoft.com/office/drawing/2014/main" id="{58FDDB4B-1EBC-903D-ADE3-07D73B1E62F9}"/>
              </a:ext>
            </a:extLst>
          </p:cNvPr>
          <p:cNvSpPr txBox="1"/>
          <p:nvPr/>
        </p:nvSpPr>
        <p:spPr>
          <a:xfrm>
            <a:off x="701832" y="5752249"/>
            <a:ext cx="10427697" cy="738664"/>
          </a:xfrm>
          <a:prstGeom prst="rect">
            <a:avLst/>
          </a:prstGeom>
          <a:noFill/>
        </p:spPr>
        <p:txBody>
          <a:bodyPr wrap="square" rtlCol="0">
            <a:spAutoFit/>
          </a:bodyPr>
          <a:lstStyle/>
          <a:p>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アップグレード前から用意されている </a:t>
            </a:r>
            <a:r>
              <a:rPr kumimoji="1" lang="en-US" altLang="ja-JP" sz="1400" dirty="0" err="1">
                <a:latin typeface="メイリオ" panose="020B0604030504040204" pitchFamily="50" charset="-128"/>
                <a:ea typeface="メイリオ" panose="020B0604030504040204" pitchFamily="50" charset="-128"/>
              </a:rPr>
              <a:t>ServerA</a:t>
            </a:r>
            <a:r>
              <a:rPr kumimoji="1" lang="en-US" altLang="ja-JP" sz="1400" dirty="0">
                <a:latin typeface="メイリオ" panose="020B0604030504040204" pitchFamily="50" charset="-128"/>
                <a:ea typeface="メイリオ" panose="020B0604030504040204" pitchFamily="50" charset="-128"/>
              </a:rPr>
              <a:t> </a:t>
            </a:r>
            <a:r>
              <a:rPr kumimoji="1" lang="ja-JP" altLang="en-US" sz="1400" dirty="0">
                <a:latin typeface="メイリオ" panose="020B0604030504040204" pitchFamily="50" charset="-128"/>
                <a:ea typeface="メイリオ" panose="020B0604030504040204" pitchFamily="50" charset="-128"/>
              </a:rPr>
              <a:t>は、ステージング モード</a:t>
            </a:r>
            <a:r>
              <a:rPr lang="ja-JP" altLang="en-US" sz="1400" dirty="0">
                <a:latin typeface="メイリオ" panose="020B0604030504040204" pitchFamily="50" charset="-128"/>
                <a:ea typeface="メイリオ" panose="020B0604030504040204" pitchFamily="50" charset="-128"/>
              </a:rPr>
              <a:t>になる点</a:t>
            </a:r>
            <a:r>
              <a:rPr kumimoji="1" lang="ja-JP" altLang="en-US" sz="1400" dirty="0">
                <a:latin typeface="メイリオ" panose="020B0604030504040204" pitchFamily="50" charset="-128"/>
                <a:ea typeface="メイリオ" panose="020B0604030504040204" pitchFamily="50" charset="-128"/>
              </a:rPr>
              <a:t>にご留意ください。</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アップグレード後に再度モードを切り替えても問題ありません。</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切り替えの際は、「アクティブなサーバーのステージング モードを有効にする」操作を必ず先に行ってください。</a:t>
            </a:r>
          </a:p>
        </p:txBody>
      </p:sp>
    </p:spTree>
    <p:extLst>
      <p:ext uri="{BB962C8B-B14F-4D97-AF65-F5344CB8AC3E}">
        <p14:creationId xmlns:p14="http://schemas.microsoft.com/office/powerpoint/2010/main" val="1287966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20A1959-B016-4253-AD12-535483D21A18}"/>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4.</a:t>
            </a:r>
            <a:r>
              <a:rPr lang="ja-JP" altLang="en-US" b="1" dirty="0">
                <a:latin typeface="Meiryo UI" panose="020B0604030504040204" pitchFamily="50" charset="-128"/>
                <a:ea typeface="Meiryo UI" panose="020B0604030504040204" pitchFamily="50" charset="-128"/>
              </a:rPr>
              <a:t> </a:t>
            </a:r>
            <a:r>
              <a:rPr lang="en-US" altLang="ja-JP" sz="1800" b="1" dirty="0" err="1">
                <a:latin typeface="Meiryo UI" panose="020B0604030504040204" pitchFamily="50" charset="-128"/>
                <a:ea typeface="Meiryo UI" panose="020B0604030504040204" pitchFamily="50" charset="-128"/>
              </a:rPr>
              <a:t>ServerB</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に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インストール </a:t>
            </a:r>
            <a:r>
              <a:rPr lang="en-US" altLang="ja-JP"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ステージング モード有効</a:t>
            </a:r>
            <a:endParaRPr lang="en-US" altLang="ja-JP" sz="18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95472215-F91E-44C7-9C7C-56C44AD3D385}"/>
              </a:ext>
            </a:extLst>
          </p:cNvPr>
          <p:cNvSpPr txBox="1"/>
          <p:nvPr/>
        </p:nvSpPr>
        <p:spPr>
          <a:xfrm>
            <a:off x="295711" y="884578"/>
            <a:ext cx="7951305"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4-8.</a:t>
            </a:r>
            <a:r>
              <a:rPr lang="ja-JP" altLang="en-US" sz="1400" dirty="0">
                <a:latin typeface="メイリオ" panose="020B0604030504040204" pitchFamily="50" charset="-128"/>
                <a:ea typeface="メイリオ" panose="020B0604030504040204" pitchFamily="50" charset="-128"/>
              </a:rPr>
              <a:t> エンタープライズ管理者の資格情報を入力し、</a:t>
            </a:r>
            <a:r>
              <a:rPr lang="en-US" altLang="ja-JP" sz="1400" dirty="0">
                <a:latin typeface="メイリオ" panose="020B0604030504040204" pitchFamily="50" charset="-128"/>
                <a:ea typeface="メイリオ" panose="020B0604030504040204" pitchFamily="50" charset="-128"/>
              </a:rPr>
              <a:t>”OK” </a:t>
            </a:r>
            <a:r>
              <a:rPr lang="ja-JP" altLang="en-US" sz="1400" dirty="0">
                <a:latin typeface="メイリオ" panose="020B0604030504040204" pitchFamily="50" charset="-128"/>
                <a:ea typeface="メイリオ" panose="020B0604030504040204" pitchFamily="50" charset="-128"/>
              </a:rPr>
              <a:t>をクリックします。</a:t>
            </a:r>
            <a:endParaRPr lang="en-US" altLang="ja-JP" sz="14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9726EB89-E98D-44CA-9E87-F30A2A299850}"/>
              </a:ext>
            </a:extLst>
          </p:cNvPr>
          <p:cNvSpPr txBox="1"/>
          <p:nvPr/>
        </p:nvSpPr>
        <p:spPr>
          <a:xfrm>
            <a:off x="7920470" y="1696742"/>
            <a:ext cx="4060248" cy="1569660"/>
          </a:xfrm>
          <a:prstGeom prst="rect">
            <a:avLst/>
          </a:prstGeom>
          <a:noFill/>
        </p:spPr>
        <p:txBody>
          <a:bodyPr wrap="square">
            <a:spAutoFit/>
          </a:bodyPr>
          <a:lstStyle/>
          <a:p>
            <a:r>
              <a:rPr lang="ja-JP" altLang="en-US" sz="1200" dirty="0">
                <a:latin typeface="メイリオ" panose="020B0604030504040204" pitchFamily="50" charset="-128"/>
                <a:ea typeface="メイリオ" panose="020B0604030504040204" pitchFamily="50" charset="-128"/>
              </a:rPr>
              <a:t>同項目については下記を参照ください。</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pPr algn="l"/>
            <a:r>
              <a:rPr lang="ja-JP" altLang="en-US" sz="1200" i="0" dirty="0">
                <a:solidFill>
                  <a:srgbClr val="171717"/>
                </a:solidFill>
                <a:effectLst/>
                <a:latin typeface="メイリオ" panose="020B0604030504040204" pitchFamily="50" charset="-128"/>
                <a:ea typeface="メイリオ" panose="020B0604030504040204" pitchFamily="50" charset="-128"/>
              </a:rPr>
              <a:t>ディレクトリの接続</a:t>
            </a:r>
          </a:p>
          <a:p>
            <a:r>
              <a:rPr lang="en-US" altLang="ja-JP" sz="1200" dirty="0">
                <a:latin typeface="メイリオ" panose="020B0604030504040204" pitchFamily="50" charset="-128"/>
                <a:ea typeface="メイリオ" panose="020B0604030504040204" pitchFamily="50" charset="-128"/>
                <a:hlinkClick r:id="rId2"/>
              </a:rPr>
              <a:t>https://docs.microsoft.com/ja-jp/azure/active-directory/hybrid/how-to-connect-install-custom#connect-your-directories</a:t>
            </a:r>
            <a:br>
              <a:rPr lang="en-US" altLang="ja-JP" sz="1200" dirty="0">
                <a:latin typeface="メイリオ" panose="020B0604030504040204" pitchFamily="50" charset="-128"/>
                <a:ea typeface="メイリオ" panose="020B0604030504040204" pitchFamily="50" charset="-128"/>
              </a:rPr>
            </a:br>
            <a:br>
              <a:rPr lang="en-US" altLang="ja-JP" sz="1200" dirty="0">
                <a:latin typeface="メイリオ" panose="020B0604030504040204" pitchFamily="50" charset="-128"/>
                <a:ea typeface="メイリオ" panose="020B0604030504040204" pitchFamily="50" charset="-128"/>
              </a:rPr>
            </a:br>
            <a:endParaRPr lang="en-US" altLang="ja-JP" sz="1200" dirty="0">
              <a:latin typeface="メイリオ" panose="020B0604030504040204" pitchFamily="50" charset="-128"/>
              <a:ea typeface="メイリオ" panose="020B0604030504040204" pitchFamily="50" charset="-128"/>
            </a:endParaRPr>
          </a:p>
        </p:txBody>
      </p:sp>
      <p:pic>
        <p:nvPicPr>
          <p:cNvPr id="10" name="図 9">
            <a:extLst>
              <a:ext uri="{FF2B5EF4-FFF2-40B4-BE49-F238E27FC236}">
                <a16:creationId xmlns:a16="http://schemas.microsoft.com/office/drawing/2014/main" id="{7A928AB8-B887-4365-A87F-6AB68E013591}"/>
              </a:ext>
            </a:extLst>
          </p:cNvPr>
          <p:cNvPicPr>
            <a:picLocks noChangeAspect="1"/>
          </p:cNvPicPr>
          <p:nvPr/>
        </p:nvPicPr>
        <p:blipFill>
          <a:blip r:embed="rId3"/>
          <a:stretch>
            <a:fillRect/>
          </a:stretch>
        </p:blipFill>
        <p:spPr>
          <a:xfrm>
            <a:off x="825130" y="1452183"/>
            <a:ext cx="6963483" cy="4896000"/>
          </a:xfrm>
          <a:prstGeom prst="rect">
            <a:avLst/>
          </a:prstGeom>
        </p:spPr>
      </p:pic>
      <p:sp>
        <p:nvSpPr>
          <p:cNvPr id="2" name="テキスト ボックス 1">
            <a:extLst>
              <a:ext uri="{FF2B5EF4-FFF2-40B4-BE49-F238E27FC236}">
                <a16:creationId xmlns:a16="http://schemas.microsoft.com/office/drawing/2014/main" id="{C9852048-9C3D-889F-6E51-705818876CB5}"/>
              </a:ext>
            </a:extLst>
          </p:cNvPr>
          <p:cNvSpPr txBox="1"/>
          <p:nvPr/>
        </p:nvSpPr>
        <p:spPr>
          <a:xfrm>
            <a:off x="7920470" y="3266402"/>
            <a:ext cx="3335623" cy="738664"/>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アクティブ サーバーの設計書や</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パラメーター シートをもとに、</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同じ構成となるよう設定してください。</a:t>
            </a:r>
            <a:endParaRPr lang="ja-JP" altLang="en-US" sz="1400" dirty="0"/>
          </a:p>
        </p:txBody>
      </p:sp>
    </p:spTree>
    <p:extLst>
      <p:ext uri="{BB962C8B-B14F-4D97-AF65-F5344CB8AC3E}">
        <p14:creationId xmlns:p14="http://schemas.microsoft.com/office/powerpoint/2010/main" val="1325041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B526659-F516-4E2B-91E8-CD6CCB201037}"/>
              </a:ext>
            </a:extLst>
          </p:cNvPr>
          <p:cNvPicPr>
            <a:picLocks noChangeAspect="1"/>
          </p:cNvPicPr>
          <p:nvPr/>
        </p:nvPicPr>
        <p:blipFill>
          <a:blip r:embed="rId2"/>
          <a:stretch>
            <a:fillRect/>
          </a:stretch>
        </p:blipFill>
        <p:spPr>
          <a:xfrm>
            <a:off x="825130" y="1452183"/>
            <a:ext cx="6985214" cy="4896000"/>
          </a:xfrm>
          <a:prstGeom prst="rect">
            <a:avLst/>
          </a:prstGeom>
        </p:spPr>
      </p:pic>
      <p:sp>
        <p:nvSpPr>
          <p:cNvPr id="3" name="テキスト ボックス 2">
            <a:extLst>
              <a:ext uri="{FF2B5EF4-FFF2-40B4-BE49-F238E27FC236}">
                <a16:creationId xmlns:a16="http://schemas.microsoft.com/office/drawing/2014/main" id="{877CF635-8EF3-4888-9E6D-6865FDCF9873}"/>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4.</a:t>
            </a:r>
            <a:r>
              <a:rPr lang="ja-JP" altLang="en-US" b="1" dirty="0">
                <a:latin typeface="Meiryo UI" panose="020B0604030504040204" pitchFamily="50" charset="-128"/>
                <a:ea typeface="Meiryo UI" panose="020B0604030504040204" pitchFamily="50" charset="-128"/>
              </a:rPr>
              <a:t> </a:t>
            </a:r>
            <a:r>
              <a:rPr lang="en-US" altLang="ja-JP" sz="1800" b="1" dirty="0" err="1">
                <a:latin typeface="Meiryo UI" panose="020B0604030504040204" pitchFamily="50" charset="-128"/>
                <a:ea typeface="Meiryo UI" panose="020B0604030504040204" pitchFamily="50" charset="-128"/>
              </a:rPr>
              <a:t>ServerB</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に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インストール </a:t>
            </a:r>
            <a:r>
              <a:rPr lang="en-US" altLang="ja-JP"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ステージング モード有効</a:t>
            </a:r>
            <a:endParaRPr lang="en-US" altLang="ja-JP" sz="18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CB6E9D91-72B0-4834-A4AA-CB04BC4032DF}"/>
              </a:ext>
            </a:extLst>
          </p:cNvPr>
          <p:cNvSpPr txBox="1"/>
          <p:nvPr/>
        </p:nvSpPr>
        <p:spPr>
          <a:xfrm>
            <a:off x="295711" y="884578"/>
            <a:ext cx="9231466" cy="523220"/>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4-9.</a:t>
            </a:r>
            <a:r>
              <a:rPr lang="ja-JP" altLang="en-US" sz="1400" dirty="0">
                <a:latin typeface="メイリオ" panose="020B0604030504040204" pitchFamily="50" charset="-128"/>
                <a:ea typeface="メイリオ" panose="020B0604030504040204" pitchFamily="50" charset="-128"/>
              </a:rPr>
              <a:t> エンタープライズ管理者の資格情報を入力し、</a:t>
            </a:r>
            <a:r>
              <a:rPr lang="en-US" altLang="ja-JP" sz="1400" dirty="0">
                <a:latin typeface="メイリオ" panose="020B0604030504040204" pitchFamily="50" charset="-128"/>
                <a:ea typeface="メイリオ" panose="020B0604030504040204" pitchFamily="50" charset="-128"/>
              </a:rPr>
              <a:t>”OK” </a:t>
            </a:r>
            <a:r>
              <a:rPr lang="ja-JP" altLang="en-US" sz="1400" dirty="0">
                <a:latin typeface="メイリオ" panose="020B0604030504040204" pitchFamily="50" charset="-128"/>
                <a:ea typeface="メイリオ" panose="020B0604030504040204" pitchFamily="50" charset="-128"/>
              </a:rPr>
              <a:t>をクリックし、</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次へ</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をクリックます。</a:t>
            </a:r>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       # </a:t>
            </a:r>
            <a:r>
              <a:rPr lang="ja-JP" altLang="en-US" sz="1400" dirty="0">
                <a:latin typeface="メイリオ" panose="020B0604030504040204" pitchFamily="50" charset="-128"/>
                <a:ea typeface="メイリオ" panose="020B0604030504040204" pitchFamily="50" charset="-128"/>
              </a:rPr>
              <a:t>複数のドメインが存在する場合には </a:t>
            </a:r>
            <a:r>
              <a:rPr lang="en-US" altLang="ja-JP" sz="1400" dirty="0">
                <a:latin typeface="メイリオ" panose="020B0604030504040204" pitchFamily="50" charset="-128"/>
                <a:ea typeface="メイリオ" panose="020B0604030504040204" pitchFamily="50" charset="-128"/>
              </a:rPr>
              <a:t>4-7. </a:t>
            </a:r>
            <a:r>
              <a:rPr lang="ja-JP" altLang="en-US" sz="1400" dirty="0">
                <a:latin typeface="メイリオ" panose="020B0604030504040204" pitchFamily="50" charset="-128"/>
                <a:ea typeface="メイリオ" panose="020B0604030504040204" pitchFamily="50" charset="-128"/>
              </a:rPr>
              <a:t>から </a:t>
            </a:r>
            <a:r>
              <a:rPr lang="en-US" altLang="ja-JP" sz="1400" dirty="0">
                <a:latin typeface="メイリオ" panose="020B0604030504040204" pitchFamily="50" charset="-128"/>
                <a:ea typeface="メイリオ" panose="020B0604030504040204" pitchFamily="50" charset="-128"/>
              </a:rPr>
              <a:t>4-9. </a:t>
            </a:r>
            <a:r>
              <a:rPr lang="ja-JP" altLang="en-US" sz="1400" dirty="0">
                <a:latin typeface="メイリオ" panose="020B0604030504040204" pitchFamily="50" charset="-128"/>
                <a:ea typeface="メイリオ" panose="020B0604030504040204" pitchFamily="50" charset="-128"/>
              </a:rPr>
              <a:t>の手順を繰り返します。</a:t>
            </a:r>
            <a:endParaRPr lang="en-US" altLang="ja-JP" sz="14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CE4DBE05-35C8-48AB-8230-6392F9CE6C12}"/>
              </a:ext>
            </a:extLst>
          </p:cNvPr>
          <p:cNvSpPr txBox="1"/>
          <p:nvPr/>
        </p:nvSpPr>
        <p:spPr>
          <a:xfrm>
            <a:off x="7920470" y="1696742"/>
            <a:ext cx="4060248" cy="1200329"/>
          </a:xfrm>
          <a:prstGeom prst="rect">
            <a:avLst/>
          </a:prstGeom>
          <a:noFill/>
        </p:spPr>
        <p:txBody>
          <a:bodyPr wrap="square">
            <a:spAutoFit/>
          </a:bodyPr>
          <a:lstStyle/>
          <a:p>
            <a:r>
              <a:rPr lang="ja-JP" altLang="en-US" sz="1200" dirty="0">
                <a:latin typeface="メイリオ" panose="020B0604030504040204" pitchFamily="50" charset="-128"/>
                <a:ea typeface="メイリオ" panose="020B0604030504040204" pitchFamily="50" charset="-128"/>
              </a:rPr>
              <a:t>同項目については下記を参照ください。</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pPr algn="l"/>
            <a:r>
              <a:rPr lang="ja-JP" altLang="en-US" sz="1200" i="0" dirty="0">
                <a:solidFill>
                  <a:srgbClr val="171717"/>
                </a:solidFill>
                <a:effectLst/>
                <a:latin typeface="メイリオ" panose="020B0604030504040204" pitchFamily="50" charset="-128"/>
                <a:ea typeface="メイリオ" panose="020B0604030504040204" pitchFamily="50" charset="-128"/>
              </a:rPr>
              <a:t>ディレクトリの接続</a:t>
            </a:r>
          </a:p>
          <a:p>
            <a:r>
              <a:rPr lang="en-US" altLang="ja-JP" sz="1200" dirty="0">
                <a:latin typeface="メイリオ" panose="020B0604030504040204" pitchFamily="50" charset="-128"/>
                <a:ea typeface="メイリオ" panose="020B0604030504040204" pitchFamily="50" charset="-128"/>
                <a:hlinkClick r:id="rId3"/>
              </a:rPr>
              <a:t>https://docs.microsoft.com/ja-jp/azure/active-directory/hybrid/how-to-connect-install-custom#connect-your-directories</a:t>
            </a:r>
            <a:endParaRPr lang="en-US" altLang="ja-JP" sz="12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41CB947F-F66F-DE3A-457B-35B795F0B267}"/>
              </a:ext>
            </a:extLst>
          </p:cNvPr>
          <p:cNvSpPr txBox="1"/>
          <p:nvPr/>
        </p:nvSpPr>
        <p:spPr>
          <a:xfrm>
            <a:off x="7920470" y="3222240"/>
            <a:ext cx="3335623" cy="738664"/>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アクティブ サーバーの設計書や</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パラメーター シートをもとに、</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同じ構成となるよう設定してください。</a:t>
            </a:r>
            <a:endParaRPr lang="ja-JP" altLang="en-US" sz="1400" dirty="0"/>
          </a:p>
        </p:txBody>
      </p:sp>
    </p:spTree>
    <p:extLst>
      <p:ext uri="{BB962C8B-B14F-4D97-AF65-F5344CB8AC3E}">
        <p14:creationId xmlns:p14="http://schemas.microsoft.com/office/powerpoint/2010/main" val="14122691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F2204A84-60C5-4CE3-A387-18CF76A7CE6F}"/>
              </a:ext>
            </a:extLst>
          </p:cNvPr>
          <p:cNvPicPr>
            <a:picLocks noChangeAspect="1"/>
          </p:cNvPicPr>
          <p:nvPr/>
        </p:nvPicPr>
        <p:blipFill>
          <a:blip r:embed="rId2"/>
          <a:stretch>
            <a:fillRect/>
          </a:stretch>
        </p:blipFill>
        <p:spPr>
          <a:xfrm>
            <a:off x="803399" y="1441550"/>
            <a:ext cx="6985214" cy="4896000"/>
          </a:xfrm>
          <a:prstGeom prst="rect">
            <a:avLst/>
          </a:prstGeom>
        </p:spPr>
      </p:pic>
      <p:sp>
        <p:nvSpPr>
          <p:cNvPr id="3" name="テキスト ボックス 2">
            <a:extLst>
              <a:ext uri="{FF2B5EF4-FFF2-40B4-BE49-F238E27FC236}">
                <a16:creationId xmlns:a16="http://schemas.microsoft.com/office/drawing/2014/main" id="{80BDFF1D-2572-442F-B17D-C955A92C17D7}"/>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4.</a:t>
            </a:r>
            <a:r>
              <a:rPr lang="ja-JP" altLang="en-US" b="1" dirty="0">
                <a:latin typeface="Meiryo UI" panose="020B0604030504040204" pitchFamily="50" charset="-128"/>
                <a:ea typeface="Meiryo UI" panose="020B0604030504040204" pitchFamily="50" charset="-128"/>
              </a:rPr>
              <a:t> </a:t>
            </a:r>
            <a:r>
              <a:rPr lang="en-US" altLang="ja-JP" sz="1800" b="1" dirty="0" err="1">
                <a:latin typeface="Meiryo UI" panose="020B0604030504040204" pitchFamily="50" charset="-128"/>
                <a:ea typeface="Meiryo UI" panose="020B0604030504040204" pitchFamily="50" charset="-128"/>
              </a:rPr>
              <a:t>ServerB</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に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インストール </a:t>
            </a:r>
            <a:r>
              <a:rPr lang="en-US" altLang="ja-JP"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ステージング モード有効</a:t>
            </a:r>
            <a:endParaRPr lang="en-US" altLang="ja-JP" sz="1800" b="1" dirty="0">
              <a:latin typeface="Meiryo UI" panose="020B0604030504040204" pitchFamily="50" charset="-128"/>
              <a:ea typeface="Meiryo UI" panose="020B0604030504040204" pitchFamily="50" charset="-128"/>
            </a:endParaRPr>
          </a:p>
        </p:txBody>
      </p:sp>
      <p:sp>
        <p:nvSpPr>
          <p:cNvPr id="5" name="テキスト ボックス 4">
            <a:extLst>
              <a:ext uri="{FF2B5EF4-FFF2-40B4-BE49-F238E27FC236}">
                <a16:creationId xmlns:a16="http://schemas.microsoft.com/office/drawing/2014/main" id="{C670952D-75EF-4935-9BE1-A35028BC19BD}"/>
              </a:ext>
            </a:extLst>
          </p:cNvPr>
          <p:cNvSpPr txBox="1"/>
          <p:nvPr/>
        </p:nvSpPr>
        <p:spPr>
          <a:xfrm>
            <a:off x="295711" y="884578"/>
            <a:ext cx="7492902" cy="523220"/>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4-10.</a:t>
            </a:r>
            <a:r>
              <a:rPr lang="ja-JP" altLang="en-US" sz="1400" dirty="0">
                <a:latin typeface="メイリオ" panose="020B0604030504040204" pitchFamily="50" charset="-128"/>
                <a:ea typeface="メイリオ" panose="020B0604030504040204" pitchFamily="50" charset="-128"/>
              </a:rPr>
              <a:t> 各ディレクトリの同期対象 </a:t>
            </a:r>
            <a:r>
              <a:rPr lang="en-US" altLang="ja-JP" sz="1400" dirty="0">
                <a:latin typeface="メイリオ" panose="020B0604030504040204" pitchFamily="50" charset="-128"/>
                <a:ea typeface="メイリオ" panose="020B0604030504040204" pitchFamily="50" charset="-128"/>
              </a:rPr>
              <a:t>OU </a:t>
            </a:r>
            <a:r>
              <a:rPr lang="ja-JP" altLang="en-US" sz="1400" dirty="0">
                <a:latin typeface="メイリオ" panose="020B0604030504040204" pitchFamily="50" charset="-128"/>
                <a:ea typeface="メイリオ" panose="020B0604030504040204" pitchFamily="50" charset="-128"/>
              </a:rPr>
              <a:t>を選択し、</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次へ</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a:t>
            </a:r>
            <a:br>
              <a:rPr lang="en-US" altLang="ja-JP" sz="1400" dirty="0">
                <a:latin typeface="メイリオ" panose="020B0604030504040204" pitchFamily="50" charset="-128"/>
                <a:ea typeface="メイリオ" panose="020B0604030504040204" pitchFamily="50" charset="-128"/>
              </a:rPr>
            </a:br>
            <a:r>
              <a:rPr lang="en-US" altLang="ja-JP" sz="1400" dirty="0">
                <a:latin typeface="メイリオ" panose="020B0604030504040204" pitchFamily="50" charset="-128"/>
                <a:ea typeface="メイリオ" panose="020B0604030504040204" pitchFamily="50" charset="-128"/>
              </a:rPr>
              <a:t>         # </a:t>
            </a:r>
            <a:r>
              <a:rPr lang="ja-JP" altLang="en-US" sz="1400" dirty="0">
                <a:latin typeface="メイリオ" panose="020B0604030504040204" pitchFamily="50" charset="-128"/>
                <a:ea typeface="メイリオ" panose="020B0604030504040204" pitchFamily="50" charset="-128"/>
              </a:rPr>
              <a:t>既存環境に依存する設定です。</a:t>
            </a:r>
            <a:endParaRPr lang="en-US" altLang="ja-JP" sz="14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9C7EB054-CC23-4738-8E5D-00AA1FCE3FBC}"/>
              </a:ext>
            </a:extLst>
          </p:cNvPr>
          <p:cNvSpPr txBox="1"/>
          <p:nvPr/>
        </p:nvSpPr>
        <p:spPr>
          <a:xfrm>
            <a:off x="7920470" y="1696742"/>
            <a:ext cx="4060248" cy="1200329"/>
          </a:xfrm>
          <a:prstGeom prst="rect">
            <a:avLst/>
          </a:prstGeom>
          <a:noFill/>
        </p:spPr>
        <p:txBody>
          <a:bodyPr wrap="square">
            <a:spAutoFit/>
          </a:bodyPr>
          <a:lstStyle/>
          <a:p>
            <a:r>
              <a:rPr lang="ja-JP" altLang="en-US" sz="1200" dirty="0">
                <a:latin typeface="メイリオ" panose="020B0604030504040204" pitchFamily="50" charset="-128"/>
                <a:ea typeface="メイリオ" panose="020B0604030504040204" pitchFamily="50" charset="-128"/>
              </a:rPr>
              <a:t>同項目については下記を参照ください。</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ドメインと </a:t>
            </a:r>
            <a:r>
              <a:rPr lang="en-US" altLang="ja-JP" sz="1200" dirty="0">
                <a:latin typeface="メイリオ" panose="020B0604030504040204" pitchFamily="50" charset="-128"/>
                <a:ea typeface="メイリオ" panose="020B0604030504040204" pitchFamily="50" charset="-128"/>
              </a:rPr>
              <a:t>OU </a:t>
            </a:r>
            <a:r>
              <a:rPr lang="ja-JP" altLang="en-US" sz="1200" dirty="0">
                <a:latin typeface="メイリオ" panose="020B0604030504040204" pitchFamily="50" charset="-128"/>
                <a:ea typeface="メイリオ" panose="020B0604030504040204" pitchFamily="50" charset="-128"/>
              </a:rPr>
              <a:t>のフィルター処理</a:t>
            </a:r>
          </a:p>
          <a:p>
            <a:r>
              <a:rPr lang="en-US" altLang="ja-JP" sz="1200" dirty="0">
                <a:latin typeface="メイリオ" panose="020B0604030504040204" pitchFamily="50" charset="-128"/>
                <a:ea typeface="メイリオ" panose="020B0604030504040204" pitchFamily="50" charset="-128"/>
                <a:hlinkClick r:id="rId3"/>
              </a:rPr>
              <a:t>https://docs.microsoft.com/ja-jp/azure/active-directory/hybrid/how-to-connect-install-custom#domain-and-ou-filtering</a:t>
            </a:r>
            <a:endParaRPr lang="ja-JP" altLang="en-US" sz="1200"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322CD9FC-7A3C-374B-574C-DEBE06632C9B}"/>
              </a:ext>
            </a:extLst>
          </p:cNvPr>
          <p:cNvSpPr txBox="1"/>
          <p:nvPr/>
        </p:nvSpPr>
        <p:spPr>
          <a:xfrm>
            <a:off x="7920470" y="3222240"/>
            <a:ext cx="3335623" cy="738664"/>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アクティブ サーバーの設計書や</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パラメーター シートをもとに、</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同じ構成となるよう設定してください。</a:t>
            </a:r>
            <a:endParaRPr lang="ja-JP" altLang="en-US" sz="1400" dirty="0"/>
          </a:p>
        </p:txBody>
      </p:sp>
    </p:spTree>
    <p:extLst>
      <p:ext uri="{BB962C8B-B14F-4D97-AF65-F5344CB8AC3E}">
        <p14:creationId xmlns:p14="http://schemas.microsoft.com/office/powerpoint/2010/main" val="426847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CFF16094-7126-4124-A0C9-7C01B0164B7F}"/>
              </a:ext>
            </a:extLst>
          </p:cNvPr>
          <p:cNvPicPr>
            <a:picLocks noChangeAspect="1"/>
          </p:cNvPicPr>
          <p:nvPr/>
        </p:nvPicPr>
        <p:blipFill>
          <a:blip r:embed="rId2"/>
          <a:stretch>
            <a:fillRect/>
          </a:stretch>
        </p:blipFill>
        <p:spPr>
          <a:xfrm>
            <a:off x="803399" y="1441550"/>
            <a:ext cx="6985214" cy="4896000"/>
          </a:xfrm>
          <a:prstGeom prst="rect">
            <a:avLst/>
          </a:prstGeom>
        </p:spPr>
      </p:pic>
      <p:sp>
        <p:nvSpPr>
          <p:cNvPr id="5" name="テキスト ボックス 4">
            <a:extLst>
              <a:ext uri="{FF2B5EF4-FFF2-40B4-BE49-F238E27FC236}">
                <a16:creationId xmlns:a16="http://schemas.microsoft.com/office/drawing/2014/main" id="{40542741-CEC5-4C4C-B49C-2E531D73CD5A}"/>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4.</a:t>
            </a:r>
            <a:r>
              <a:rPr lang="ja-JP" altLang="en-US" b="1" dirty="0">
                <a:latin typeface="Meiryo UI" panose="020B0604030504040204" pitchFamily="50" charset="-128"/>
                <a:ea typeface="Meiryo UI" panose="020B0604030504040204" pitchFamily="50" charset="-128"/>
              </a:rPr>
              <a:t> </a:t>
            </a:r>
            <a:r>
              <a:rPr lang="en-US" altLang="ja-JP" sz="1800" b="1" dirty="0" err="1">
                <a:latin typeface="Meiryo UI" panose="020B0604030504040204" pitchFamily="50" charset="-128"/>
                <a:ea typeface="Meiryo UI" panose="020B0604030504040204" pitchFamily="50" charset="-128"/>
              </a:rPr>
              <a:t>ServerB</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に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インストール </a:t>
            </a:r>
            <a:r>
              <a:rPr lang="en-US" altLang="ja-JP"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ステージング モード有効</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515B7371-1292-4424-BEB6-8FAEF70A8DA8}"/>
              </a:ext>
            </a:extLst>
          </p:cNvPr>
          <p:cNvSpPr txBox="1"/>
          <p:nvPr/>
        </p:nvSpPr>
        <p:spPr>
          <a:xfrm>
            <a:off x="295711" y="884578"/>
            <a:ext cx="7492902" cy="523220"/>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4-11.</a:t>
            </a:r>
            <a:r>
              <a:rPr lang="ja-JP" altLang="en-US" sz="1400" dirty="0">
                <a:latin typeface="メイリオ" panose="020B0604030504040204" pitchFamily="50" charset="-128"/>
                <a:ea typeface="メイリオ" panose="020B0604030504040204" pitchFamily="50" charset="-128"/>
              </a:rPr>
              <a:t> 各ディレクトリの同期対象 </a:t>
            </a:r>
            <a:r>
              <a:rPr lang="en-US" altLang="ja-JP" sz="1400" dirty="0">
                <a:latin typeface="メイリオ" panose="020B0604030504040204" pitchFamily="50" charset="-128"/>
                <a:ea typeface="メイリオ" panose="020B0604030504040204" pitchFamily="50" charset="-128"/>
              </a:rPr>
              <a:t>OU </a:t>
            </a:r>
            <a:r>
              <a:rPr lang="ja-JP" altLang="en-US" sz="1400" dirty="0">
                <a:latin typeface="メイリオ" panose="020B0604030504040204" pitchFamily="50" charset="-128"/>
                <a:ea typeface="メイリオ" panose="020B0604030504040204" pitchFamily="50" charset="-128"/>
              </a:rPr>
              <a:t>を選択し、</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次へ</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a:t>
            </a:r>
            <a:br>
              <a:rPr lang="en-US" altLang="ja-JP" sz="1400" dirty="0">
                <a:latin typeface="メイリオ" panose="020B0604030504040204" pitchFamily="50" charset="-128"/>
                <a:ea typeface="メイリオ" panose="020B0604030504040204" pitchFamily="50" charset="-128"/>
              </a:rPr>
            </a:br>
            <a:r>
              <a:rPr lang="en-US" altLang="ja-JP" sz="1400" dirty="0">
                <a:latin typeface="メイリオ" panose="020B0604030504040204" pitchFamily="50" charset="-128"/>
                <a:ea typeface="メイリオ" panose="020B0604030504040204" pitchFamily="50" charset="-128"/>
              </a:rPr>
              <a:t>         # </a:t>
            </a:r>
            <a:r>
              <a:rPr lang="ja-JP" altLang="en-US" sz="1400" dirty="0">
                <a:latin typeface="メイリオ" panose="020B0604030504040204" pitchFamily="50" charset="-128"/>
                <a:ea typeface="メイリオ" panose="020B0604030504040204" pitchFamily="50" charset="-128"/>
              </a:rPr>
              <a:t>既存環境に依存する設定です。</a:t>
            </a:r>
            <a:endParaRPr lang="en-US" altLang="ja-JP" sz="14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F1C07CD0-2C33-47B0-A9D0-560EE80D1B5C}"/>
              </a:ext>
            </a:extLst>
          </p:cNvPr>
          <p:cNvSpPr txBox="1"/>
          <p:nvPr/>
        </p:nvSpPr>
        <p:spPr>
          <a:xfrm>
            <a:off x="7920470" y="1696742"/>
            <a:ext cx="4060248" cy="1384995"/>
          </a:xfrm>
          <a:prstGeom prst="rect">
            <a:avLst/>
          </a:prstGeom>
          <a:noFill/>
        </p:spPr>
        <p:txBody>
          <a:bodyPr wrap="square">
            <a:spAutoFit/>
          </a:bodyPr>
          <a:lstStyle/>
          <a:p>
            <a:r>
              <a:rPr lang="ja-JP" altLang="en-US" sz="1200" dirty="0">
                <a:latin typeface="メイリオ" panose="020B0604030504040204" pitchFamily="50" charset="-128"/>
                <a:ea typeface="メイリオ" panose="020B0604030504040204" pitchFamily="50" charset="-128"/>
              </a:rPr>
              <a:t>同項目については下記を参照ください。</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オンプレミスのディレクトリでのユーザーの識別方法を選択する</a:t>
            </a:r>
          </a:p>
          <a:p>
            <a:r>
              <a:rPr lang="en-US" altLang="ja-JP" sz="1200" dirty="0">
                <a:latin typeface="メイリオ" panose="020B0604030504040204" pitchFamily="50" charset="-128"/>
                <a:ea typeface="メイリオ" panose="020B0604030504040204" pitchFamily="50" charset="-128"/>
                <a:hlinkClick r:id="rId3"/>
              </a:rPr>
              <a:t>https://docs.microsoft.com/ja-jp/azure/active-directory/hybrid/how-to-connect-install-custom#uniquely-identifying-your-users</a:t>
            </a:r>
            <a:endParaRPr lang="ja-JP" altLang="en-US" sz="1200"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5F816F67-66DA-D463-60A0-1048EDEA98D5}"/>
              </a:ext>
            </a:extLst>
          </p:cNvPr>
          <p:cNvSpPr txBox="1"/>
          <p:nvPr/>
        </p:nvSpPr>
        <p:spPr>
          <a:xfrm>
            <a:off x="7920470" y="3406906"/>
            <a:ext cx="3335623" cy="738664"/>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アクティブ サーバーの設計書や</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パラメーター シートをもとに、</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同じ構成となるよう設定してください。</a:t>
            </a:r>
            <a:endParaRPr lang="ja-JP" altLang="en-US" sz="1400" dirty="0"/>
          </a:p>
        </p:txBody>
      </p:sp>
    </p:spTree>
    <p:extLst>
      <p:ext uri="{BB962C8B-B14F-4D97-AF65-F5344CB8AC3E}">
        <p14:creationId xmlns:p14="http://schemas.microsoft.com/office/powerpoint/2010/main" val="41945781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28544072-C7E2-4F68-A620-C872FDD9D12E}"/>
              </a:ext>
            </a:extLst>
          </p:cNvPr>
          <p:cNvPicPr>
            <a:picLocks noChangeAspect="1"/>
          </p:cNvPicPr>
          <p:nvPr/>
        </p:nvPicPr>
        <p:blipFill>
          <a:blip r:embed="rId2"/>
          <a:stretch>
            <a:fillRect/>
          </a:stretch>
        </p:blipFill>
        <p:spPr>
          <a:xfrm>
            <a:off x="803399" y="1457742"/>
            <a:ext cx="6985214" cy="4896000"/>
          </a:xfrm>
          <a:prstGeom prst="rect">
            <a:avLst/>
          </a:prstGeom>
        </p:spPr>
      </p:pic>
      <p:sp>
        <p:nvSpPr>
          <p:cNvPr id="5" name="テキスト ボックス 4">
            <a:extLst>
              <a:ext uri="{FF2B5EF4-FFF2-40B4-BE49-F238E27FC236}">
                <a16:creationId xmlns:a16="http://schemas.microsoft.com/office/drawing/2014/main" id="{625246AC-4A45-4FFF-8714-15EC2754F1DD}"/>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4.</a:t>
            </a:r>
            <a:r>
              <a:rPr lang="ja-JP" altLang="en-US" b="1" dirty="0">
                <a:latin typeface="Meiryo UI" panose="020B0604030504040204" pitchFamily="50" charset="-128"/>
                <a:ea typeface="Meiryo UI" panose="020B0604030504040204" pitchFamily="50" charset="-128"/>
              </a:rPr>
              <a:t> </a:t>
            </a:r>
            <a:r>
              <a:rPr lang="en-US" altLang="ja-JP" sz="1800" b="1" dirty="0" err="1">
                <a:latin typeface="Meiryo UI" panose="020B0604030504040204" pitchFamily="50" charset="-128"/>
                <a:ea typeface="Meiryo UI" panose="020B0604030504040204" pitchFamily="50" charset="-128"/>
              </a:rPr>
              <a:t>ServerB</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に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インストール </a:t>
            </a:r>
            <a:r>
              <a:rPr lang="en-US" altLang="ja-JP"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ステージング モード有効</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B3C3D64D-105B-47B2-AE1C-F163EE233666}"/>
              </a:ext>
            </a:extLst>
          </p:cNvPr>
          <p:cNvSpPr txBox="1"/>
          <p:nvPr/>
        </p:nvSpPr>
        <p:spPr>
          <a:xfrm>
            <a:off x="295710" y="884578"/>
            <a:ext cx="10711924" cy="523220"/>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4-12.</a:t>
            </a:r>
            <a:r>
              <a:rPr lang="ja-JP" altLang="en-US" sz="1400" dirty="0">
                <a:latin typeface="メイリオ" panose="020B0604030504040204" pitchFamily="50" charset="-128"/>
                <a:ea typeface="メイリオ" panose="020B0604030504040204" pitchFamily="50" charset="-128"/>
              </a:rPr>
              <a:t> 各ディレクトリの同期対象 </a:t>
            </a:r>
            <a:r>
              <a:rPr lang="en-US" altLang="ja-JP" sz="1400" dirty="0">
                <a:latin typeface="メイリオ" panose="020B0604030504040204" pitchFamily="50" charset="-128"/>
                <a:ea typeface="メイリオ" panose="020B0604030504040204" pitchFamily="50" charset="-128"/>
              </a:rPr>
              <a:t>OU </a:t>
            </a:r>
            <a:r>
              <a:rPr lang="ja-JP" altLang="en-US" sz="1400" dirty="0">
                <a:latin typeface="メイリオ" panose="020B0604030504040204" pitchFamily="50" charset="-128"/>
                <a:ea typeface="メイリオ" panose="020B0604030504040204" pitchFamily="50" charset="-128"/>
              </a:rPr>
              <a:t>を選択し、</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次へ</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a:t>
            </a:r>
            <a:br>
              <a:rPr lang="en-US" altLang="ja-JP" sz="1400" dirty="0">
                <a:latin typeface="メイリオ" panose="020B0604030504040204" pitchFamily="50" charset="-128"/>
                <a:ea typeface="メイリオ" panose="020B0604030504040204" pitchFamily="50" charset="-128"/>
              </a:rPr>
            </a:br>
            <a:r>
              <a:rPr lang="en-US" altLang="ja-JP" sz="1400" dirty="0">
                <a:latin typeface="メイリオ" panose="020B0604030504040204" pitchFamily="50" charset="-128"/>
                <a:ea typeface="メイリオ" panose="020B0604030504040204" pitchFamily="50" charset="-128"/>
              </a:rPr>
              <a:t>         # </a:t>
            </a:r>
            <a:r>
              <a:rPr lang="ja-JP" altLang="en-US" sz="1400" dirty="0">
                <a:latin typeface="メイリオ" panose="020B0604030504040204" pitchFamily="50" charset="-128"/>
                <a:ea typeface="メイリオ" panose="020B0604030504040204" pitchFamily="50" charset="-128"/>
              </a:rPr>
              <a:t>既存環境に依存する設定ですが、パイロット デプロイの設定となり、通常は既定の状態で問題ありません。 </a:t>
            </a:r>
            <a:endParaRPr lang="en-US" altLang="ja-JP" sz="14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6E99B5F2-C99D-4C90-84F3-5A292A447B68}"/>
              </a:ext>
            </a:extLst>
          </p:cNvPr>
          <p:cNvSpPr txBox="1"/>
          <p:nvPr/>
        </p:nvSpPr>
        <p:spPr>
          <a:xfrm>
            <a:off x="7920470" y="1696742"/>
            <a:ext cx="4060248" cy="1200329"/>
          </a:xfrm>
          <a:prstGeom prst="rect">
            <a:avLst/>
          </a:prstGeom>
          <a:noFill/>
        </p:spPr>
        <p:txBody>
          <a:bodyPr wrap="square">
            <a:spAutoFit/>
          </a:bodyPr>
          <a:lstStyle/>
          <a:p>
            <a:r>
              <a:rPr lang="ja-JP" altLang="en-US" sz="1200" dirty="0">
                <a:latin typeface="メイリオ" panose="020B0604030504040204" pitchFamily="50" charset="-128"/>
                <a:ea typeface="メイリオ" panose="020B0604030504040204" pitchFamily="50" charset="-128"/>
              </a:rPr>
              <a:t>同項目については下記を参照ください。</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グループに基づく同期フィルタリング</a:t>
            </a:r>
          </a:p>
          <a:p>
            <a:r>
              <a:rPr lang="en-US" altLang="ja-JP" sz="1200" dirty="0">
                <a:latin typeface="メイリオ" panose="020B0604030504040204" pitchFamily="50" charset="-128"/>
                <a:ea typeface="メイリオ" panose="020B0604030504040204" pitchFamily="50" charset="-128"/>
                <a:hlinkClick r:id="rId3"/>
              </a:rPr>
              <a:t>https://docs.microsoft.com/ja-jp/azure/active-directory/hybrid/how-to-connect-install-custom#sync-filtering-based-on-groups</a:t>
            </a:r>
            <a:endParaRPr lang="ja-JP" altLang="en-US" sz="1200"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FB262B02-92AC-30DB-4E9B-07C58FDDB5FD}"/>
              </a:ext>
            </a:extLst>
          </p:cNvPr>
          <p:cNvSpPr txBox="1"/>
          <p:nvPr/>
        </p:nvSpPr>
        <p:spPr>
          <a:xfrm>
            <a:off x="7920470" y="3291729"/>
            <a:ext cx="3335623" cy="738664"/>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アクティブ サーバーの設計書や</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パラメーター シートをもとに、</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同じ構成となるよう設定してください。</a:t>
            </a:r>
            <a:endParaRPr lang="ja-JP" altLang="en-US" sz="1400" dirty="0"/>
          </a:p>
        </p:txBody>
      </p:sp>
    </p:spTree>
    <p:extLst>
      <p:ext uri="{BB962C8B-B14F-4D97-AF65-F5344CB8AC3E}">
        <p14:creationId xmlns:p14="http://schemas.microsoft.com/office/powerpoint/2010/main" val="1462260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349AAD2C-9133-4BAD-99B9-1E8422C6A5B9}"/>
              </a:ext>
            </a:extLst>
          </p:cNvPr>
          <p:cNvPicPr>
            <a:picLocks noChangeAspect="1"/>
          </p:cNvPicPr>
          <p:nvPr/>
        </p:nvPicPr>
        <p:blipFill>
          <a:blip r:embed="rId2"/>
          <a:stretch>
            <a:fillRect/>
          </a:stretch>
        </p:blipFill>
        <p:spPr>
          <a:xfrm>
            <a:off x="787961" y="1698423"/>
            <a:ext cx="6967140" cy="4896000"/>
          </a:xfrm>
          <a:prstGeom prst="rect">
            <a:avLst/>
          </a:prstGeom>
        </p:spPr>
      </p:pic>
      <p:sp>
        <p:nvSpPr>
          <p:cNvPr id="5" name="テキスト ボックス 4">
            <a:extLst>
              <a:ext uri="{FF2B5EF4-FFF2-40B4-BE49-F238E27FC236}">
                <a16:creationId xmlns:a16="http://schemas.microsoft.com/office/drawing/2014/main" id="{5DBE6959-30F9-406B-BE26-27944E4F05DD}"/>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4.</a:t>
            </a:r>
            <a:r>
              <a:rPr lang="ja-JP" altLang="en-US" b="1" dirty="0">
                <a:latin typeface="Meiryo UI" panose="020B0604030504040204" pitchFamily="50" charset="-128"/>
                <a:ea typeface="Meiryo UI" panose="020B0604030504040204" pitchFamily="50" charset="-128"/>
              </a:rPr>
              <a:t> </a:t>
            </a:r>
            <a:r>
              <a:rPr lang="en-US" altLang="ja-JP" sz="1800" b="1" dirty="0" err="1">
                <a:latin typeface="Meiryo UI" panose="020B0604030504040204" pitchFamily="50" charset="-128"/>
                <a:ea typeface="Meiryo UI" panose="020B0604030504040204" pitchFamily="50" charset="-128"/>
              </a:rPr>
              <a:t>ServerB</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に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インストール </a:t>
            </a:r>
            <a:r>
              <a:rPr lang="en-US" altLang="ja-JP"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ステージング モード有効</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D4FF994-35FD-4472-BF8A-875C5F12B65E}"/>
              </a:ext>
            </a:extLst>
          </p:cNvPr>
          <p:cNvSpPr txBox="1"/>
          <p:nvPr/>
        </p:nvSpPr>
        <p:spPr>
          <a:xfrm>
            <a:off x="295709" y="884578"/>
            <a:ext cx="11356596" cy="738664"/>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4-13.</a:t>
            </a:r>
            <a:r>
              <a:rPr lang="ja-JP" altLang="en-US" sz="1400" dirty="0">
                <a:latin typeface="メイリオ" panose="020B0604030504040204" pitchFamily="50" charset="-128"/>
                <a:ea typeface="メイリオ" panose="020B0604030504040204" pitchFamily="50" charset="-128"/>
              </a:rPr>
              <a:t>アクティブ サーバーの設計書やパラメーター シートをもとに、同じ構成となるよう各オプション機能を選択し、</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次へ</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a:t>
            </a:r>
            <a:br>
              <a:rPr lang="en-US" altLang="ja-JP" sz="1400" dirty="0">
                <a:latin typeface="メイリオ" panose="020B0604030504040204" pitchFamily="50" charset="-128"/>
                <a:ea typeface="メイリオ" panose="020B0604030504040204" pitchFamily="50" charset="-128"/>
              </a:rPr>
            </a:br>
            <a:r>
              <a:rPr lang="en-US" altLang="ja-JP" sz="1400" dirty="0">
                <a:latin typeface="メイリオ" panose="020B0604030504040204" pitchFamily="50" charset="-128"/>
                <a:ea typeface="メイリオ" panose="020B0604030504040204" pitchFamily="50" charset="-128"/>
              </a:rPr>
              <a:t>         # </a:t>
            </a:r>
            <a:r>
              <a:rPr lang="ja-JP" altLang="en-US" sz="1400" dirty="0">
                <a:latin typeface="メイリオ" panose="020B0604030504040204" pitchFamily="50" charset="-128"/>
                <a:ea typeface="メイリオ" panose="020B0604030504040204" pitchFamily="50" charset="-128"/>
              </a:rPr>
              <a:t>既存環境に依存する設定です。</a:t>
            </a:r>
            <a:endParaRPr lang="en-US" altLang="ja-JP" sz="14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9CB0C55D-59DB-4B33-BC2A-D898657DEAEA}"/>
              </a:ext>
            </a:extLst>
          </p:cNvPr>
          <p:cNvSpPr txBox="1"/>
          <p:nvPr/>
        </p:nvSpPr>
        <p:spPr>
          <a:xfrm>
            <a:off x="7920470" y="1696742"/>
            <a:ext cx="4060248" cy="1200329"/>
          </a:xfrm>
          <a:prstGeom prst="rect">
            <a:avLst/>
          </a:prstGeom>
          <a:noFill/>
        </p:spPr>
        <p:txBody>
          <a:bodyPr wrap="square">
            <a:spAutoFit/>
          </a:bodyPr>
          <a:lstStyle/>
          <a:p>
            <a:r>
              <a:rPr lang="ja-JP" altLang="en-US" sz="1200" dirty="0">
                <a:latin typeface="メイリオ" panose="020B0604030504040204" pitchFamily="50" charset="-128"/>
                <a:ea typeface="メイリオ" panose="020B0604030504040204" pitchFamily="50" charset="-128"/>
              </a:rPr>
              <a:t>同項目については下記を参照ください。</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オプション機能</a:t>
            </a:r>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hlinkClick r:id="rId3"/>
              </a:rPr>
              <a:t>https://docs.microsoft.com/ja-jp/azure/active-directory/hybrid/how-to-connect-install-custom#optional-features</a:t>
            </a:r>
            <a:endParaRPr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06016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C8FDE472-D76A-4F22-88A4-FF601A864587}"/>
              </a:ext>
            </a:extLst>
          </p:cNvPr>
          <p:cNvPicPr>
            <a:picLocks noChangeAspect="1"/>
          </p:cNvPicPr>
          <p:nvPr/>
        </p:nvPicPr>
        <p:blipFill>
          <a:blip r:embed="rId2"/>
          <a:stretch>
            <a:fillRect/>
          </a:stretch>
        </p:blipFill>
        <p:spPr>
          <a:xfrm>
            <a:off x="814032" y="1447109"/>
            <a:ext cx="6967140" cy="4896000"/>
          </a:xfrm>
          <a:prstGeom prst="rect">
            <a:avLst/>
          </a:prstGeom>
        </p:spPr>
      </p:pic>
      <p:sp>
        <p:nvSpPr>
          <p:cNvPr id="5" name="テキスト ボックス 4">
            <a:extLst>
              <a:ext uri="{FF2B5EF4-FFF2-40B4-BE49-F238E27FC236}">
                <a16:creationId xmlns:a16="http://schemas.microsoft.com/office/drawing/2014/main" id="{38FBC325-4776-4212-A6B9-F5127F2917BF}"/>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4.</a:t>
            </a:r>
            <a:r>
              <a:rPr lang="ja-JP" altLang="en-US" b="1" dirty="0">
                <a:latin typeface="Meiryo UI" panose="020B0604030504040204" pitchFamily="50" charset="-128"/>
                <a:ea typeface="Meiryo UI" panose="020B0604030504040204" pitchFamily="50" charset="-128"/>
              </a:rPr>
              <a:t> </a:t>
            </a:r>
            <a:r>
              <a:rPr lang="en-US" altLang="ja-JP" sz="1800" b="1" dirty="0" err="1">
                <a:latin typeface="Meiryo UI" panose="020B0604030504040204" pitchFamily="50" charset="-128"/>
                <a:ea typeface="Meiryo UI" panose="020B0604030504040204" pitchFamily="50" charset="-128"/>
              </a:rPr>
              <a:t>ServerB</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に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インストール </a:t>
            </a:r>
            <a:r>
              <a:rPr lang="en-US" altLang="ja-JP"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ステージング モード有効</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B2D381AF-C20B-482C-8456-16E7BF9F055D}"/>
              </a:ext>
            </a:extLst>
          </p:cNvPr>
          <p:cNvSpPr txBox="1"/>
          <p:nvPr/>
        </p:nvSpPr>
        <p:spPr>
          <a:xfrm>
            <a:off x="295710" y="884578"/>
            <a:ext cx="8348560" cy="523220"/>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4-14.</a:t>
            </a:r>
            <a:r>
              <a:rPr lang="ja-JP" altLang="en-US" sz="1400" dirty="0">
                <a:latin typeface="メイリオ" panose="020B0604030504040204" pitchFamily="50" charset="-128"/>
                <a:ea typeface="メイリオ" panose="020B0604030504040204" pitchFamily="50" charset="-128"/>
              </a:rPr>
              <a:t> 下記赤枠のステージング モード有効化を選択し、</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インストール</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a:t>
            </a:r>
            <a:br>
              <a:rPr lang="en-US" altLang="ja-JP" sz="1400" dirty="0">
                <a:latin typeface="メイリオ" panose="020B0604030504040204" pitchFamily="50" charset="-128"/>
                <a:ea typeface="メイリオ" panose="020B0604030504040204" pitchFamily="50" charset="-128"/>
              </a:rPr>
            </a:br>
            <a:r>
              <a:rPr lang="en-US" altLang="ja-JP" sz="1400" dirty="0">
                <a:latin typeface="メイリオ" panose="020B0604030504040204" pitchFamily="50" charset="-128"/>
                <a:ea typeface="メイリオ" panose="020B0604030504040204" pitchFamily="50" charset="-128"/>
              </a:rPr>
              <a:t>        </a:t>
            </a:r>
          </a:p>
        </p:txBody>
      </p:sp>
      <p:sp>
        <p:nvSpPr>
          <p:cNvPr id="9" name="テキスト ボックス 8">
            <a:extLst>
              <a:ext uri="{FF2B5EF4-FFF2-40B4-BE49-F238E27FC236}">
                <a16:creationId xmlns:a16="http://schemas.microsoft.com/office/drawing/2014/main" id="{70F76AEB-D464-4961-A127-538F3B44C686}"/>
              </a:ext>
            </a:extLst>
          </p:cNvPr>
          <p:cNvSpPr txBox="1"/>
          <p:nvPr/>
        </p:nvSpPr>
        <p:spPr>
          <a:xfrm>
            <a:off x="7920470" y="1696742"/>
            <a:ext cx="4060248" cy="1200329"/>
          </a:xfrm>
          <a:prstGeom prst="rect">
            <a:avLst/>
          </a:prstGeom>
          <a:noFill/>
        </p:spPr>
        <p:txBody>
          <a:bodyPr wrap="square">
            <a:spAutoFit/>
          </a:bodyPr>
          <a:lstStyle/>
          <a:p>
            <a:r>
              <a:rPr lang="ja-JP" altLang="en-US" sz="1200" dirty="0">
                <a:latin typeface="メイリオ" panose="020B0604030504040204" pitchFamily="50" charset="-128"/>
                <a:ea typeface="メイリオ" panose="020B0604030504040204" pitchFamily="50" charset="-128"/>
              </a:rPr>
              <a:t>同項目については下記を参照ください。</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ページの構成および確認</a:t>
            </a:r>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hlinkClick r:id="rId3"/>
              </a:rPr>
              <a:t>https://docs.microsoft.com/ja-jp/azure/active-directory/hybrid/how-to-connect-install-custom#configure-and-verify-pages</a:t>
            </a:r>
            <a:endParaRPr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72115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4ECDCE5C-0F52-4C02-B2F8-ED4A6D8D40E5}"/>
              </a:ext>
            </a:extLst>
          </p:cNvPr>
          <p:cNvPicPr>
            <a:picLocks noChangeAspect="1"/>
          </p:cNvPicPr>
          <p:nvPr/>
        </p:nvPicPr>
        <p:blipFill>
          <a:blip r:embed="rId2"/>
          <a:stretch>
            <a:fillRect/>
          </a:stretch>
        </p:blipFill>
        <p:spPr>
          <a:xfrm>
            <a:off x="814085" y="1838685"/>
            <a:ext cx="6767543" cy="4755738"/>
          </a:xfrm>
          <a:prstGeom prst="rect">
            <a:avLst/>
          </a:prstGeom>
        </p:spPr>
      </p:pic>
      <p:sp>
        <p:nvSpPr>
          <p:cNvPr id="5" name="テキスト ボックス 4">
            <a:extLst>
              <a:ext uri="{FF2B5EF4-FFF2-40B4-BE49-F238E27FC236}">
                <a16:creationId xmlns:a16="http://schemas.microsoft.com/office/drawing/2014/main" id="{5D39BB9C-C3B3-4C3B-9949-2595C1AA7DEC}"/>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4.</a:t>
            </a:r>
            <a:r>
              <a:rPr lang="ja-JP" altLang="en-US" b="1" dirty="0">
                <a:latin typeface="Meiryo UI" panose="020B0604030504040204" pitchFamily="50" charset="-128"/>
                <a:ea typeface="Meiryo UI" panose="020B0604030504040204" pitchFamily="50" charset="-128"/>
              </a:rPr>
              <a:t> </a:t>
            </a:r>
            <a:r>
              <a:rPr lang="en-US" altLang="ja-JP" sz="1800" b="1" dirty="0" err="1">
                <a:latin typeface="Meiryo UI" panose="020B0604030504040204" pitchFamily="50" charset="-128"/>
                <a:ea typeface="Meiryo UI" panose="020B0604030504040204" pitchFamily="50" charset="-128"/>
              </a:rPr>
              <a:t>ServerB</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に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インストール </a:t>
            </a:r>
            <a:r>
              <a:rPr lang="en-US" altLang="ja-JP"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ステージング モード有効</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2594D387-2508-4295-B0E8-BDEE102AF462}"/>
              </a:ext>
            </a:extLst>
          </p:cNvPr>
          <p:cNvSpPr txBox="1"/>
          <p:nvPr/>
        </p:nvSpPr>
        <p:spPr>
          <a:xfrm>
            <a:off x="295710" y="884578"/>
            <a:ext cx="11685008" cy="95410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4-15.</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終了</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a:t>
            </a:r>
            <a:br>
              <a:rPr lang="en-US" altLang="ja-JP" sz="1400" dirty="0">
                <a:latin typeface="メイリオ" panose="020B0604030504040204" pitchFamily="50" charset="-128"/>
                <a:ea typeface="メイリオ" panose="020B0604030504040204" pitchFamily="50" charset="-128"/>
              </a:rPr>
            </a:br>
            <a:r>
              <a:rPr lang="en-US" altLang="ja-JP" sz="1400" dirty="0">
                <a:latin typeface="メイリオ" panose="020B0604030504040204" pitchFamily="50" charset="-128"/>
                <a:ea typeface="メイリオ" panose="020B0604030504040204" pitchFamily="50" charset="-128"/>
              </a:rPr>
              <a:t>         </a:t>
            </a: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画面内に記載のとおり、デバイス ライトバック構成などの設定は同画面終了後に再度 </a:t>
            </a:r>
            <a:r>
              <a:rPr lang="en-US" altLang="ja-JP" sz="1400" dirty="0">
                <a:latin typeface="メイリオ" panose="020B0604030504040204" pitchFamily="50" charset="-128"/>
                <a:ea typeface="メイリオ" panose="020B0604030504040204" pitchFamily="50" charset="-128"/>
              </a:rPr>
              <a:t>Azure AD Connect </a:t>
            </a:r>
            <a:r>
              <a:rPr lang="ja-JP" altLang="en-US" sz="1400" dirty="0">
                <a:latin typeface="メイリオ" panose="020B0604030504040204" pitchFamily="50" charset="-128"/>
                <a:ea typeface="メイリオ" panose="020B0604030504040204" pitchFamily="50" charset="-128"/>
              </a:rPr>
              <a:t>ウィザードを実行し、設定する必要があります。</a:t>
            </a:r>
            <a:endParaRPr lang="en-US" altLang="ja-JP" sz="14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7902CD1F-5DE2-4771-B8D6-5FA8D9B8517D}"/>
              </a:ext>
            </a:extLst>
          </p:cNvPr>
          <p:cNvSpPr txBox="1"/>
          <p:nvPr/>
        </p:nvSpPr>
        <p:spPr>
          <a:xfrm>
            <a:off x="7920470" y="2402136"/>
            <a:ext cx="4060248" cy="1569660"/>
          </a:xfrm>
          <a:prstGeom prst="rect">
            <a:avLst/>
          </a:prstGeom>
          <a:noFill/>
        </p:spPr>
        <p:txBody>
          <a:bodyPr wrap="square">
            <a:spAutoFit/>
          </a:bodyPr>
          <a:lstStyle/>
          <a:p>
            <a:r>
              <a:rPr lang="ja-JP" altLang="en-US" sz="1200" dirty="0">
                <a:latin typeface="メイリオ" panose="020B0604030504040204" pitchFamily="50" charset="-128"/>
                <a:ea typeface="メイリオ" panose="020B0604030504040204" pitchFamily="50" charset="-128"/>
              </a:rPr>
              <a:t>デバイス オプションの設定は下記をご参照ください。</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パート </a:t>
            </a:r>
            <a:r>
              <a:rPr lang="en-US" altLang="ja-JP" sz="1200" dirty="0">
                <a:latin typeface="メイリオ" panose="020B0604030504040204" pitchFamily="50" charset="-128"/>
                <a:ea typeface="メイリオ" panose="020B0604030504040204" pitchFamily="50" charset="-128"/>
              </a:rPr>
              <a:t>2: Azure AD Connect </a:t>
            </a:r>
            <a:r>
              <a:rPr lang="ja-JP" altLang="en-US" sz="1200" dirty="0">
                <a:latin typeface="メイリオ" panose="020B0604030504040204" pitchFamily="50" charset="-128"/>
                <a:ea typeface="メイリオ" panose="020B0604030504040204" pitchFamily="50" charset="-128"/>
              </a:rPr>
              <a:t>でのデバイス ライトバックを有効にする</a:t>
            </a:r>
          </a:p>
          <a:p>
            <a:r>
              <a:rPr lang="en-US" altLang="ja-JP" sz="1200" dirty="0">
                <a:latin typeface="メイリオ" panose="020B0604030504040204" pitchFamily="50" charset="-128"/>
                <a:ea typeface="メイリオ" panose="020B0604030504040204" pitchFamily="50" charset="-128"/>
                <a:hlinkClick r:id="rId3"/>
              </a:rPr>
              <a:t>https://docs.microsoft.com/ja-jp/azure/active-directory/hybrid/how-to-connect-device-writeback#part-2-enable-device-writeback-in-azure-ad-connect</a:t>
            </a:r>
            <a:endParaRPr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46522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F92E717C-AC78-43D2-A901-F6180883DCBA}"/>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5.</a:t>
            </a:r>
            <a:r>
              <a:rPr lang="ja-JP" altLang="en-US" b="1" dirty="0">
                <a:latin typeface="Meiryo UI" panose="020B0604030504040204" pitchFamily="50" charset="-128"/>
                <a:ea typeface="Meiryo UI" panose="020B0604030504040204" pitchFamily="50" charset="-128"/>
              </a:rPr>
              <a:t> </a:t>
            </a:r>
            <a:r>
              <a:rPr lang="en-US" altLang="ja-JP" sz="1800" b="1" dirty="0">
                <a:latin typeface="Meiryo UI" panose="020B0604030504040204" pitchFamily="50" charset="-128"/>
                <a:ea typeface="Meiryo UI" panose="020B0604030504040204" pitchFamily="50" charset="-128"/>
              </a:rPr>
              <a:t>Server B </a:t>
            </a:r>
            <a:r>
              <a:rPr lang="ja-JP" altLang="en-US" sz="1800" b="1" dirty="0">
                <a:latin typeface="Meiryo UI" panose="020B0604030504040204" pitchFamily="50" charset="-128"/>
                <a:ea typeface="Meiryo UI" panose="020B0604030504040204" pitchFamily="50" charset="-128"/>
              </a:rPr>
              <a:t>で動作状況を確認します</a:t>
            </a:r>
            <a:endParaRPr lang="en-US" altLang="ja-JP" sz="1800"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77726F11-1750-4889-AAFC-025AD6B7334A}"/>
              </a:ext>
            </a:extLst>
          </p:cNvPr>
          <p:cNvSpPr txBox="1"/>
          <p:nvPr/>
        </p:nvSpPr>
        <p:spPr>
          <a:xfrm>
            <a:off x="295710" y="1518143"/>
            <a:ext cx="8348560" cy="307777"/>
          </a:xfrm>
          <a:prstGeom prst="rect">
            <a:avLst/>
          </a:prstGeom>
          <a:noFill/>
        </p:spPr>
        <p:txBody>
          <a:bodyPr wrap="square">
            <a:spAutoFit/>
          </a:bodyPr>
          <a:lstStyle/>
          <a:p>
            <a:r>
              <a:rPr lang="en-US" altLang="ja-JP" sz="1400" b="1" dirty="0">
                <a:latin typeface="Meiryo UI" panose="020B0604030504040204" pitchFamily="50" charset="-128"/>
                <a:ea typeface="Meiryo UI" panose="020B0604030504040204" pitchFamily="50" charset="-128"/>
              </a:rPr>
              <a:t>5-1. </a:t>
            </a:r>
            <a:r>
              <a:rPr lang="ja-JP" altLang="en-US" sz="1400" b="1" dirty="0">
                <a:latin typeface="メイリオ" panose="020B0604030504040204" pitchFamily="50" charset="-128"/>
                <a:ea typeface="メイリオ" panose="020B0604030504040204" pitchFamily="50" charset="-128"/>
              </a:rPr>
              <a:t>同期処理結果を </a:t>
            </a:r>
            <a:r>
              <a:rPr lang="en-US" altLang="ja-JP" sz="1400" b="1" dirty="0" err="1">
                <a:latin typeface="メイリオ" panose="020B0604030504040204" pitchFamily="50" charset="-128"/>
                <a:ea typeface="メイリオ" panose="020B0604030504040204" pitchFamily="50" charset="-128"/>
              </a:rPr>
              <a:t>CSExport</a:t>
            </a:r>
            <a:r>
              <a:rPr lang="en-US" altLang="ja-JP" sz="1400" b="1" dirty="0">
                <a:latin typeface="メイリオ" panose="020B0604030504040204" pitchFamily="50" charset="-128"/>
                <a:ea typeface="メイリオ" panose="020B0604030504040204" pitchFamily="50" charset="-128"/>
              </a:rPr>
              <a:t> Analyzer </a:t>
            </a:r>
            <a:r>
              <a:rPr lang="ja-JP" altLang="en-US" sz="1400" b="1" dirty="0">
                <a:latin typeface="メイリオ" panose="020B0604030504040204" pitchFamily="50" charset="-128"/>
                <a:ea typeface="メイリオ" panose="020B0604030504040204" pitchFamily="50" charset="-128"/>
              </a:rPr>
              <a:t>で出力したファイル内容を確認します。</a:t>
            </a:r>
            <a:endParaRPr lang="en-US" altLang="ja-JP" sz="1400" b="1" dirty="0">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214BD773-875C-4F00-827C-3BA0B0B81C7A}"/>
              </a:ext>
            </a:extLst>
          </p:cNvPr>
          <p:cNvSpPr txBox="1"/>
          <p:nvPr/>
        </p:nvSpPr>
        <p:spPr>
          <a:xfrm>
            <a:off x="295710" y="3512345"/>
            <a:ext cx="8348560" cy="307777"/>
          </a:xfrm>
          <a:prstGeom prst="rect">
            <a:avLst/>
          </a:prstGeom>
          <a:noFill/>
        </p:spPr>
        <p:txBody>
          <a:bodyPr wrap="square">
            <a:spAutoFit/>
          </a:bodyPr>
          <a:lstStyle/>
          <a:p>
            <a:r>
              <a:rPr lang="en-US" altLang="ja-JP" sz="1400" b="1" dirty="0">
                <a:latin typeface="メイリオ" panose="020B0604030504040204" pitchFamily="50" charset="-128"/>
                <a:ea typeface="メイリオ" panose="020B0604030504040204" pitchFamily="50" charset="-128"/>
              </a:rPr>
              <a:t>5-2.</a:t>
            </a:r>
            <a:r>
              <a:rPr lang="ja-JP" altLang="en-US" sz="1400" b="1" dirty="0">
                <a:latin typeface="メイリオ" panose="020B0604030504040204" pitchFamily="50" charset="-128"/>
                <a:ea typeface="メイリオ" panose="020B0604030504040204" pitchFamily="50" charset="-128"/>
              </a:rPr>
              <a:t> アップグレード前に実施した </a:t>
            </a:r>
            <a:r>
              <a:rPr lang="en-US" altLang="ja-JP" sz="1400" b="1" dirty="0">
                <a:latin typeface="メイリオ" panose="020B0604030504040204" pitchFamily="50" charset="-128"/>
                <a:ea typeface="メイリオ" panose="020B0604030504040204" pitchFamily="50" charset="-128"/>
              </a:rPr>
              <a:t>1 </a:t>
            </a:r>
            <a:r>
              <a:rPr lang="ja-JP" altLang="en-US" sz="1400" b="1" dirty="0">
                <a:latin typeface="メイリオ" panose="020B0604030504040204" pitchFamily="50" charset="-128"/>
                <a:ea typeface="メイリオ" panose="020B0604030504040204" pitchFamily="50" charset="-128"/>
              </a:rPr>
              <a:t>の手順同様に各情報を確認し、問題がないことを確認します。</a:t>
            </a:r>
            <a:endParaRPr lang="en-US" altLang="ja-JP" sz="1400" b="1"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43F4E165-AA73-C384-5271-34B8DC877DA6}"/>
              </a:ext>
            </a:extLst>
          </p:cNvPr>
          <p:cNvSpPr txBox="1"/>
          <p:nvPr/>
        </p:nvSpPr>
        <p:spPr>
          <a:xfrm>
            <a:off x="417702" y="1972490"/>
            <a:ext cx="11356596" cy="738664"/>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 </a:t>
            </a:r>
            <a:r>
              <a:rPr lang="en-US" altLang="ja-JP" sz="1400" dirty="0" err="1">
                <a:latin typeface="メイリオ" panose="020B0604030504040204" pitchFamily="50" charset="-128"/>
                <a:ea typeface="メイリオ" panose="020B0604030504040204" pitchFamily="50" charset="-128"/>
              </a:rPr>
              <a:t>CSExport</a:t>
            </a:r>
            <a:r>
              <a:rPr lang="en-US" altLang="ja-JP" sz="1400" dirty="0">
                <a:latin typeface="メイリオ" panose="020B0604030504040204" pitchFamily="50" charset="-128"/>
                <a:ea typeface="メイリオ" panose="020B0604030504040204" pitchFamily="50" charset="-128"/>
              </a:rPr>
              <a:t> Analyzer</a:t>
            </a:r>
            <a:r>
              <a:rPr lang="ja-JP" altLang="en-US" sz="1400" dirty="0">
                <a:latin typeface="メイリオ" panose="020B0604030504040204" pitchFamily="50" charset="-128"/>
                <a:ea typeface="メイリオ" panose="020B0604030504040204" pitchFamily="50" charset="-128"/>
              </a:rPr>
              <a:t>を利用して比較する方法もあります。詳細はこちらのブログをご覧ください。</a:t>
            </a: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3. </a:t>
            </a:r>
            <a:r>
              <a:rPr lang="ja-JP" altLang="en-US" sz="1400" dirty="0">
                <a:latin typeface="メイリオ" panose="020B0604030504040204" pitchFamily="50" charset="-128"/>
                <a:ea typeface="メイリオ" panose="020B0604030504040204" pitchFamily="50" charset="-128"/>
              </a:rPr>
              <a:t>どうやって大きな作業に向けた事前確認で安心できるの？」の項目に記載があります。</a:t>
            </a:r>
            <a:br>
              <a:rPr lang="en-US" altLang="ja-JP" sz="1400" dirty="0">
                <a:latin typeface="メイリオ" panose="020B0604030504040204" pitchFamily="50" charset="-128"/>
                <a:ea typeface="メイリオ" panose="020B0604030504040204" pitchFamily="50" charset="-128"/>
              </a:rPr>
            </a:b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hlinkClick r:id="rId2"/>
              </a:rPr>
              <a:t>ステージング サーバーのすゝめ </a:t>
            </a:r>
            <a:r>
              <a:rPr lang="en-US" altLang="ja-JP" sz="1400" dirty="0">
                <a:latin typeface="メイリオ" panose="020B0604030504040204" pitchFamily="50" charset="-128"/>
                <a:ea typeface="メイリオ" panose="020B0604030504040204" pitchFamily="50" charset="-128"/>
                <a:hlinkClick r:id="rId2"/>
              </a:rPr>
              <a:t>| Japan Azure Identity Support Blog (jpazureid.github.io)</a:t>
            </a:r>
            <a:endParaRPr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6181672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C6DF60B-419F-4D83-A9BA-AE07F056E63D}"/>
              </a:ext>
            </a:extLst>
          </p:cNvPr>
          <p:cNvPicPr>
            <a:picLocks noChangeAspect="1"/>
          </p:cNvPicPr>
          <p:nvPr/>
        </p:nvPicPr>
        <p:blipFill>
          <a:blip r:embed="rId2"/>
          <a:stretch>
            <a:fillRect/>
          </a:stretch>
        </p:blipFill>
        <p:spPr>
          <a:xfrm>
            <a:off x="787336" y="1426287"/>
            <a:ext cx="6985214" cy="4896000"/>
          </a:xfrm>
          <a:prstGeom prst="rect">
            <a:avLst/>
          </a:prstGeom>
        </p:spPr>
      </p:pic>
      <p:sp>
        <p:nvSpPr>
          <p:cNvPr id="5" name="テキスト ボックス 4">
            <a:extLst>
              <a:ext uri="{FF2B5EF4-FFF2-40B4-BE49-F238E27FC236}">
                <a16:creationId xmlns:a16="http://schemas.microsoft.com/office/drawing/2014/main" id="{296B8787-DD61-4E76-99A1-C2F07434CA0A}"/>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6. </a:t>
            </a:r>
            <a:r>
              <a:rPr lang="en-US" altLang="ja-JP" sz="1800" b="1" dirty="0" err="1">
                <a:latin typeface="Meiryo UI" panose="020B0604030504040204" pitchFamily="50" charset="-128"/>
                <a:ea typeface="Meiryo UI" panose="020B0604030504040204" pitchFamily="50" charset="-128"/>
              </a:rPr>
              <a:t>ServerA</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にて、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のステージング モードを有効化します。</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79AE0C5-AD65-404D-BFFD-B0BD14612828}"/>
              </a:ext>
            </a:extLst>
          </p:cNvPr>
          <p:cNvSpPr txBox="1"/>
          <p:nvPr/>
        </p:nvSpPr>
        <p:spPr>
          <a:xfrm>
            <a:off x="295710" y="884578"/>
            <a:ext cx="10337456"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6-1. </a:t>
            </a:r>
            <a:r>
              <a:rPr lang="ja-JP" altLang="en-US" sz="1400" dirty="0">
                <a:latin typeface="メイリオ" panose="020B0604030504040204" pitchFamily="50" charset="-128"/>
                <a:ea typeface="メイリオ" panose="020B0604030504040204" pitchFamily="50" charset="-128"/>
              </a:rPr>
              <a:t>既存環境の </a:t>
            </a:r>
            <a:r>
              <a:rPr lang="en-US" altLang="ja-JP" sz="1400" dirty="0">
                <a:latin typeface="メイリオ" panose="020B0604030504040204" pitchFamily="50" charset="-128"/>
                <a:ea typeface="メイリオ" panose="020B0604030504040204" pitchFamily="50" charset="-128"/>
              </a:rPr>
              <a:t>Azure AD Connect </a:t>
            </a:r>
            <a:r>
              <a:rPr lang="ja-JP" altLang="en-US" sz="1400" dirty="0">
                <a:latin typeface="メイリオ" panose="020B0604030504040204" pitchFamily="50" charset="-128"/>
                <a:ea typeface="メイリオ" panose="020B0604030504040204" pitchFamily="50" charset="-128"/>
              </a:rPr>
              <a:t>にて、</a:t>
            </a:r>
            <a:r>
              <a:rPr lang="en-US" altLang="ja-JP" sz="1400" dirty="0">
                <a:latin typeface="メイリオ" panose="020B0604030504040204" pitchFamily="50" charset="-128"/>
                <a:ea typeface="メイリオ" panose="020B0604030504040204" pitchFamily="50" charset="-128"/>
              </a:rPr>
              <a:t>Azure AD Connect </a:t>
            </a:r>
            <a:r>
              <a:rPr lang="ja-JP" altLang="en-US" sz="1400" dirty="0">
                <a:latin typeface="メイリオ" panose="020B0604030504040204" pitchFamily="50" charset="-128"/>
                <a:ea typeface="メイリオ" panose="020B0604030504040204" pitchFamily="50" charset="-128"/>
              </a:rPr>
              <a:t>ウィザードを実行し、</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構成</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a:t>
            </a:r>
            <a:endParaRPr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21397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B4B3D405-69E0-4B1D-1AC6-B2EA3339210F}"/>
              </a:ext>
            </a:extLst>
          </p:cNvPr>
          <p:cNvSpPr txBox="1"/>
          <p:nvPr/>
        </p:nvSpPr>
        <p:spPr>
          <a:xfrm>
            <a:off x="295712" y="624303"/>
            <a:ext cx="11356596" cy="923330"/>
          </a:xfrm>
          <a:prstGeom prst="rect">
            <a:avLst/>
          </a:prstGeom>
          <a:noFill/>
        </p:spPr>
        <p:txBody>
          <a:bodyPr wrap="square">
            <a:spAutoFit/>
          </a:bodyPr>
          <a:lstStyle/>
          <a:p>
            <a:r>
              <a:rPr lang="ja-JP" altLang="en-US" b="1" dirty="0"/>
              <a:t>現在のバージョン確認方法</a:t>
            </a:r>
          </a:p>
          <a:p>
            <a:endParaRPr lang="en-US" altLang="ja-JP" dirty="0"/>
          </a:p>
          <a:p>
            <a:endParaRPr lang="ja-JP" altLang="en-US" dirty="0"/>
          </a:p>
        </p:txBody>
      </p:sp>
      <p:sp>
        <p:nvSpPr>
          <p:cNvPr id="7" name="テキスト ボックス 6">
            <a:extLst>
              <a:ext uri="{FF2B5EF4-FFF2-40B4-BE49-F238E27FC236}">
                <a16:creationId xmlns:a16="http://schemas.microsoft.com/office/drawing/2014/main" id="{566BB3A8-0653-2EAA-D27D-1F324FAB76DC}"/>
              </a:ext>
            </a:extLst>
          </p:cNvPr>
          <p:cNvSpPr txBox="1"/>
          <p:nvPr/>
        </p:nvSpPr>
        <p:spPr>
          <a:xfrm>
            <a:off x="1185806" y="1547701"/>
            <a:ext cx="8172798" cy="954107"/>
          </a:xfrm>
          <a:prstGeom prst="rect">
            <a:avLst/>
          </a:prstGeom>
          <a:noFill/>
        </p:spPr>
        <p:txBody>
          <a:bodyPr wrap="square" rtlCol="0">
            <a:spAutoFit/>
          </a:bodyPr>
          <a:lstStyle/>
          <a:p>
            <a:r>
              <a:rPr kumimoji="1" lang="en-US" altLang="ja-JP" sz="1400" dirty="0">
                <a:latin typeface="メイリオ" panose="020B0604030504040204" pitchFamily="50" charset="-128"/>
                <a:ea typeface="メイリオ" panose="020B0604030504040204" pitchFamily="50" charset="-128"/>
              </a:rPr>
              <a:t>Azure AD Connect </a:t>
            </a:r>
            <a:r>
              <a:rPr kumimoji="1" lang="ja-JP" altLang="en-US" sz="1400" dirty="0">
                <a:latin typeface="メイリオ" panose="020B0604030504040204" pitchFamily="50" charset="-128"/>
                <a:ea typeface="メイリオ" panose="020B0604030504040204" pitchFamily="50" charset="-128"/>
              </a:rPr>
              <a:t>サーバーにログオンし、</a:t>
            </a:r>
            <a:br>
              <a:rPr kumimoji="1" lang="en-US" altLang="ja-JP" sz="1400" dirty="0">
                <a:latin typeface="メイリオ" panose="020B0604030504040204" pitchFamily="50" charset="-128"/>
                <a:ea typeface="メイリオ" panose="020B0604030504040204" pitchFamily="50" charset="-128"/>
              </a:rPr>
            </a:b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コントロール パネル</a:t>
            </a:r>
            <a:r>
              <a:rPr kumimoji="1" lang="en-US" altLang="ja-JP" sz="1400" dirty="0">
                <a:latin typeface="メイリオ" panose="020B0604030504040204" pitchFamily="50" charset="-128"/>
                <a:ea typeface="メイリオ" panose="020B0604030504040204" pitchFamily="50" charset="-128"/>
              </a:rPr>
              <a:t>] – [</a:t>
            </a:r>
            <a:r>
              <a:rPr kumimoji="1" lang="ja-JP" altLang="en-US" sz="1400" dirty="0">
                <a:latin typeface="メイリオ" panose="020B0604030504040204" pitchFamily="50" charset="-128"/>
                <a:ea typeface="メイリオ" panose="020B0604030504040204" pitchFamily="50" charset="-128"/>
              </a:rPr>
              <a:t>プログラム</a:t>
            </a:r>
            <a:r>
              <a:rPr kumimoji="1" lang="en-US" altLang="ja-JP" sz="1400" dirty="0">
                <a:latin typeface="メイリオ" panose="020B0604030504040204" pitchFamily="50" charset="-128"/>
                <a:ea typeface="メイリオ" panose="020B0604030504040204" pitchFamily="50" charset="-128"/>
              </a:rPr>
              <a:t>] – [</a:t>
            </a:r>
            <a:r>
              <a:rPr kumimoji="1" lang="ja-JP" altLang="en-US" sz="1400" dirty="0">
                <a:latin typeface="メイリオ" panose="020B0604030504040204" pitchFamily="50" charset="-128"/>
                <a:ea typeface="メイリオ" panose="020B0604030504040204" pitchFamily="50" charset="-128"/>
              </a:rPr>
              <a:t>プログラムのアンインストール</a:t>
            </a:r>
            <a:r>
              <a:rPr kumimoji="1" lang="en-US" altLang="ja-JP" sz="1400" dirty="0">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 を開きます。</a:t>
            </a:r>
            <a:br>
              <a:rPr kumimoji="1" lang="en-US" altLang="ja-JP" sz="1400" dirty="0">
                <a:latin typeface="メイリオ" panose="020B0604030504040204" pitchFamily="50" charset="-128"/>
                <a:ea typeface="メイリオ" panose="020B0604030504040204" pitchFamily="50" charset="-128"/>
              </a:rPr>
            </a:br>
            <a:br>
              <a:rPr kumimoji="1" lang="en-US" altLang="ja-JP" sz="1400" dirty="0">
                <a:latin typeface="メイリオ" panose="020B0604030504040204" pitchFamily="50" charset="-128"/>
                <a:ea typeface="メイリオ" panose="020B0604030504040204" pitchFamily="50" charset="-128"/>
              </a:rPr>
            </a:br>
            <a:r>
              <a:rPr kumimoji="1" lang="en-US" altLang="ja-JP" sz="1400" dirty="0">
                <a:latin typeface="メイリオ" panose="020B0604030504040204" pitchFamily="50" charset="-128"/>
                <a:ea typeface="メイリオ" panose="020B0604030504040204" pitchFamily="50" charset="-128"/>
              </a:rPr>
              <a:t>Microsoft Azure AD Connect </a:t>
            </a:r>
            <a:r>
              <a:rPr kumimoji="1" lang="ja-JP" altLang="en-US" sz="1400" dirty="0">
                <a:latin typeface="メイリオ" panose="020B0604030504040204" pitchFamily="50" charset="-128"/>
                <a:ea typeface="メイリオ" panose="020B0604030504040204" pitchFamily="50" charset="-128"/>
              </a:rPr>
              <a:t>と表示されている行のバージョンを確認してください。</a:t>
            </a:r>
          </a:p>
        </p:txBody>
      </p:sp>
      <p:pic>
        <p:nvPicPr>
          <p:cNvPr id="9" name="図 8">
            <a:extLst>
              <a:ext uri="{FF2B5EF4-FFF2-40B4-BE49-F238E27FC236}">
                <a16:creationId xmlns:a16="http://schemas.microsoft.com/office/drawing/2014/main" id="{9D13E6F9-0247-8AD8-6376-61DAA479DF1A}"/>
              </a:ext>
            </a:extLst>
          </p:cNvPr>
          <p:cNvPicPr>
            <a:picLocks noChangeAspect="1"/>
          </p:cNvPicPr>
          <p:nvPr/>
        </p:nvPicPr>
        <p:blipFill>
          <a:blip r:embed="rId2"/>
          <a:stretch>
            <a:fillRect/>
          </a:stretch>
        </p:blipFill>
        <p:spPr>
          <a:xfrm>
            <a:off x="1953929" y="2629125"/>
            <a:ext cx="8489416" cy="3604572"/>
          </a:xfrm>
          <a:prstGeom prst="rect">
            <a:avLst/>
          </a:prstGeom>
        </p:spPr>
      </p:pic>
    </p:spTree>
    <p:extLst>
      <p:ext uri="{BB962C8B-B14F-4D97-AF65-F5344CB8AC3E}">
        <p14:creationId xmlns:p14="http://schemas.microsoft.com/office/powerpoint/2010/main" val="4068193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31D52D2-0D51-4BC2-8B45-B40BA575755C}"/>
              </a:ext>
            </a:extLst>
          </p:cNvPr>
          <p:cNvPicPr>
            <a:picLocks noChangeAspect="1"/>
          </p:cNvPicPr>
          <p:nvPr/>
        </p:nvPicPr>
        <p:blipFill>
          <a:blip r:embed="rId2"/>
          <a:stretch>
            <a:fillRect/>
          </a:stretch>
        </p:blipFill>
        <p:spPr>
          <a:xfrm>
            <a:off x="815628" y="1436476"/>
            <a:ext cx="6985214" cy="4896000"/>
          </a:xfrm>
          <a:prstGeom prst="rect">
            <a:avLst/>
          </a:prstGeom>
        </p:spPr>
      </p:pic>
      <p:sp>
        <p:nvSpPr>
          <p:cNvPr id="5" name="テキスト ボックス 4">
            <a:extLst>
              <a:ext uri="{FF2B5EF4-FFF2-40B4-BE49-F238E27FC236}">
                <a16:creationId xmlns:a16="http://schemas.microsoft.com/office/drawing/2014/main" id="{296B8787-DD61-4E76-99A1-C2F07434CA0A}"/>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6. </a:t>
            </a:r>
            <a:r>
              <a:rPr lang="en-US" altLang="ja-JP" sz="1800" b="1" dirty="0" err="1">
                <a:latin typeface="Meiryo UI" panose="020B0604030504040204" pitchFamily="50" charset="-128"/>
                <a:ea typeface="Meiryo UI" panose="020B0604030504040204" pitchFamily="50" charset="-128"/>
              </a:rPr>
              <a:t>ServerA</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にて、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のステージング モードを有効化します。</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79AE0C5-AD65-404D-BFFD-B0BD14612828}"/>
              </a:ext>
            </a:extLst>
          </p:cNvPr>
          <p:cNvSpPr txBox="1"/>
          <p:nvPr/>
        </p:nvSpPr>
        <p:spPr>
          <a:xfrm>
            <a:off x="295710" y="884578"/>
            <a:ext cx="8348560"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6-2.</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追加のタスク</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から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ステージングモードの構成</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を選択し、</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次へ</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a:t>
            </a:r>
            <a:r>
              <a:rPr lang="en-US" altLang="ja-JP" sz="1400" dirty="0">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253795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06E43E3-F439-457D-9276-966A61BE5FF3}"/>
              </a:ext>
            </a:extLst>
          </p:cNvPr>
          <p:cNvPicPr>
            <a:picLocks noChangeAspect="1"/>
          </p:cNvPicPr>
          <p:nvPr/>
        </p:nvPicPr>
        <p:blipFill>
          <a:blip r:embed="rId2"/>
          <a:stretch>
            <a:fillRect/>
          </a:stretch>
        </p:blipFill>
        <p:spPr>
          <a:xfrm>
            <a:off x="815628" y="1436476"/>
            <a:ext cx="6985214" cy="4896000"/>
          </a:xfrm>
          <a:prstGeom prst="rect">
            <a:avLst/>
          </a:prstGeom>
        </p:spPr>
      </p:pic>
      <p:sp>
        <p:nvSpPr>
          <p:cNvPr id="5" name="テキスト ボックス 4">
            <a:extLst>
              <a:ext uri="{FF2B5EF4-FFF2-40B4-BE49-F238E27FC236}">
                <a16:creationId xmlns:a16="http://schemas.microsoft.com/office/drawing/2014/main" id="{296B8787-DD61-4E76-99A1-C2F07434CA0A}"/>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6. </a:t>
            </a:r>
            <a:r>
              <a:rPr lang="en-US" altLang="ja-JP" sz="1800" b="1" dirty="0" err="1">
                <a:latin typeface="Meiryo UI" panose="020B0604030504040204" pitchFamily="50" charset="-128"/>
                <a:ea typeface="Meiryo UI" panose="020B0604030504040204" pitchFamily="50" charset="-128"/>
              </a:rPr>
              <a:t>ServerA</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にて、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のステージング モードを有効化します。</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79AE0C5-AD65-404D-BFFD-B0BD14612828}"/>
              </a:ext>
            </a:extLst>
          </p:cNvPr>
          <p:cNvSpPr txBox="1"/>
          <p:nvPr/>
        </p:nvSpPr>
        <p:spPr>
          <a:xfrm>
            <a:off x="295710" y="884578"/>
            <a:ext cx="8348560"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6-3.</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Azure AD </a:t>
            </a:r>
            <a:r>
              <a:rPr lang="ja-JP" altLang="en-US" sz="1400" dirty="0">
                <a:latin typeface="メイリオ" panose="020B0604030504040204" pitchFamily="50" charset="-128"/>
                <a:ea typeface="メイリオ" panose="020B0604030504040204" pitchFamily="50" charset="-128"/>
              </a:rPr>
              <a:t>の全体管理者権限を有するユーザーの資格情報を入力し、</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次へ</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a:t>
            </a:r>
            <a:r>
              <a:rPr lang="en-US" altLang="ja-JP" sz="1400" dirty="0">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11987042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FE534182-8D78-43C7-8788-61BA7F314A0B}"/>
              </a:ext>
            </a:extLst>
          </p:cNvPr>
          <p:cNvPicPr>
            <a:picLocks noChangeAspect="1"/>
          </p:cNvPicPr>
          <p:nvPr/>
        </p:nvPicPr>
        <p:blipFill>
          <a:blip r:embed="rId2"/>
          <a:stretch>
            <a:fillRect/>
          </a:stretch>
        </p:blipFill>
        <p:spPr>
          <a:xfrm>
            <a:off x="826261" y="1436476"/>
            <a:ext cx="6960807" cy="4896000"/>
          </a:xfrm>
          <a:prstGeom prst="rect">
            <a:avLst/>
          </a:prstGeom>
        </p:spPr>
      </p:pic>
      <p:sp>
        <p:nvSpPr>
          <p:cNvPr id="5" name="テキスト ボックス 4">
            <a:extLst>
              <a:ext uri="{FF2B5EF4-FFF2-40B4-BE49-F238E27FC236}">
                <a16:creationId xmlns:a16="http://schemas.microsoft.com/office/drawing/2014/main" id="{296B8787-DD61-4E76-99A1-C2F07434CA0A}"/>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6. </a:t>
            </a:r>
            <a:r>
              <a:rPr lang="en-US" altLang="ja-JP" sz="1800" b="1" dirty="0" err="1">
                <a:latin typeface="Meiryo UI" panose="020B0604030504040204" pitchFamily="50" charset="-128"/>
                <a:ea typeface="Meiryo UI" panose="020B0604030504040204" pitchFamily="50" charset="-128"/>
              </a:rPr>
              <a:t>ServerA</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にて、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のステージング モードを有効化します。</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79AE0C5-AD65-404D-BFFD-B0BD14612828}"/>
              </a:ext>
            </a:extLst>
          </p:cNvPr>
          <p:cNvSpPr txBox="1"/>
          <p:nvPr/>
        </p:nvSpPr>
        <p:spPr>
          <a:xfrm>
            <a:off x="295710" y="884578"/>
            <a:ext cx="8348560"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6-4.</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ステージング モードを有効にする</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のチェックを有効化し、</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次へ</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a:t>
            </a:r>
            <a:r>
              <a:rPr lang="en-US" altLang="ja-JP" sz="1400" dirty="0">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3049575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D1CB167-6CDB-4719-B76B-F392252AE839}"/>
              </a:ext>
            </a:extLst>
          </p:cNvPr>
          <p:cNvPicPr>
            <a:picLocks noChangeAspect="1"/>
          </p:cNvPicPr>
          <p:nvPr/>
        </p:nvPicPr>
        <p:blipFill>
          <a:blip r:embed="rId2"/>
          <a:stretch>
            <a:fillRect/>
          </a:stretch>
        </p:blipFill>
        <p:spPr>
          <a:xfrm>
            <a:off x="826261" y="1436476"/>
            <a:ext cx="6985214" cy="4896000"/>
          </a:xfrm>
          <a:prstGeom prst="rect">
            <a:avLst/>
          </a:prstGeom>
        </p:spPr>
      </p:pic>
      <p:sp>
        <p:nvSpPr>
          <p:cNvPr id="5" name="テキスト ボックス 4">
            <a:extLst>
              <a:ext uri="{FF2B5EF4-FFF2-40B4-BE49-F238E27FC236}">
                <a16:creationId xmlns:a16="http://schemas.microsoft.com/office/drawing/2014/main" id="{296B8787-DD61-4E76-99A1-C2F07434CA0A}"/>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6. </a:t>
            </a:r>
            <a:r>
              <a:rPr lang="en-US" altLang="ja-JP" sz="1800" b="1" dirty="0" err="1">
                <a:latin typeface="Meiryo UI" panose="020B0604030504040204" pitchFamily="50" charset="-128"/>
                <a:ea typeface="Meiryo UI" panose="020B0604030504040204" pitchFamily="50" charset="-128"/>
              </a:rPr>
              <a:t>ServerA</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にて、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のステージング モードを有効化します。</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79AE0C5-AD65-404D-BFFD-B0BD14612828}"/>
              </a:ext>
            </a:extLst>
          </p:cNvPr>
          <p:cNvSpPr txBox="1"/>
          <p:nvPr/>
        </p:nvSpPr>
        <p:spPr>
          <a:xfrm>
            <a:off x="295709" y="884578"/>
            <a:ext cx="9388221"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6-5.</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構成が完了したら、同期プロセスを開始する</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のチェックを有効化し、</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構成</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a:t>
            </a:r>
            <a:r>
              <a:rPr lang="en-US" altLang="ja-JP" sz="1400" dirty="0">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313496302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296B8787-DD61-4E76-99A1-C2F07434CA0A}"/>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6. </a:t>
            </a:r>
            <a:r>
              <a:rPr lang="en-US" altLang="ja-JP" sz="1800" b="1" dirty="0" err="1">
                <a:latin typeface="Meiryo UI" panose="020B0604030504040204" pitchFamily="50" charset="-128"/>
                <a:ea typeface="Meiryo UI" panose="020B0604030504040204" pitchFamily="50" charset="-128"/>
              </a:rPr>
              <a:t>ServerA</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にて、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のステージング モードを有効化します。</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79AE0C5-AD65-404D-BFFD-B0BD14612828}"/>
              </a:ext>
            </a:extLst>
          </p:cNvPr>
          <p:cNvSpPr txBox="1"/>
          <p:nvPr/>
        </p:nvSpPr>
        <p:spPr>
          <a:xfrm>
            <a:off x="295710" y="884578"/>
            <a:ext cx="8348560"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6-6.</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終了</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a:t>
            </a:r>
            <a:r>
              <a:rPr lang="en-US" altLang="ja-JP" sz="1400" dirty="0">
                <a:latin typeface="メイリオ" panose="020B0604030504040204" pitchFamily="50" charset="-128"/>
                <a:ea typeface="メイリオ" panose="020B0604030504040204" pitchFamily="50" charset="-128"/>
              </a:rPr>
              <a:t> </a:t>
            </a:r>
          </a:p>
        </p:txBody>
      </p:sp>
      <p:pic>
        <p:nvPicPr>
          <p:cNvPr id="3" name="図 2">
            <a:extLst>
              <a:ext uri="{FF2B5EF4-FFF2-40B4-BE49-F238E27FC236}">
                <a16:creationId xmlns:a16="http://schemas.microsoft.com/office/drawing/2014/main" id="{75704D92-5125-42EA-1117-088AB27368D9}"/>
              </a:ext>
            </a:extLst>
          </p:cNvPr>
          <p:cNvPicPr>
            <a:picLocks noChangeAspect="1"/>
          </p:cNvPicPr>
          <p:nvPr/>
        </p:nvPicPr>
        <p:blipFill>
          <a:blip r:embed="rId2"/>
          <a:stretch>
            <a:fillRect/>
          </a:stretch>
        </p:blipFill>
        <p:spPr>
          <a:xfrm>
            <a:off x="800586" y="1444024"/>
            <a:ext cx="6736664" cy="4701947"/>
          </a:xfrm>
          <a:prstGeom prst="rect">
            <a:avLst/>
          </a:prstGeom>
        </p:spPr>
      </p:pic>
    </p:spTree>
    <p:extLst>
      <p:ext uri="{BB962C8B-B14F-4D97-AF65-F5344CB8AC3E}">
        <p14:creationId xmlns:p14="http://schemas.microsoft.com/office/powerpoint/2010/main" val="8985076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C6DF60B-419F-4D83-A9BA-AE07F056E63D}"/>
              </a:ext>
            </a:extLst>
          </p:cNvPr>
          <p:cNvPicPr>
            <a:picLocks noChangeAspect="1"/>
          </p:cNvPicPr>
          <p:nvPr/>
        </p:nvPicPr>
        <p:blipFill>
          <a:blip r:embed="rId2"/>
          <a:stretch>
            <a:fillRect/>
          </a:stretch>
        </p:blipFill>
        <p:spPr>
          <a:xfrm>
            <a:off x="787336" y="1426287"/>
            <a:ext cx="6985214" cy="4896000"/>
          </a:xfrm>
          <a:prstGeom prst="rect">
            <a:avLst/>
          </a:prstGeom>
        </p:spPr>
      </p:pic>
      <p:sp>
        <p:nvSpPr>
          <p:cNvPr id="5" name="テキスト ボックス 4">
            <a:extLst>
              <a:ext uri="{FF2B5EF4-FFF2-40B4-BE49-F238E27FC236}">
                <a16:creationId xmlns:a16="http://schemas.microsoft.com/office/drawing/2014/main" id="{296B8787-DD61-4E76-99A1-C2F07434CA0A}"/>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7. </a:t>
            </a:r>
            <a:r>
              <a:rPr lang="en-US" altLang="ja-JP" sz="1800" b="1" dirty="0" err="1">
                <a:latin typeface="Meiryo UI" panose="020B0604030504040204" pitchFamily="50" charset="-128"/>
                <a:ea typeface="Meiryo UI" panose="020B0604030504040204" pitchFamily="50" charset="-128"/>
              </a:rPr>
              <a:t>ServerB</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にて、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のステージング モードを無効化し、アクティブにします。</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79AE0C5-AD65-404D-BFFD-B0BD14612828}"/>
              </a:ext>
            </a:extLst>
          </p:cNvPr>
          <p:cNvSpPr txBox="1"/>
          <p:nvPr/>
        </p:nvSpPr>
        <p:spPr>
          <a:xfrm>
            <a:off x="295710" y="884578"/>
            <a:ext cx="10067490"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7-1. </a:t>
            </a:r>
            <a:r>
              <a:rPr lang="ja-JP" altLang="en-US" sz="1400" dirty="0">
                <a:latin typeface="メイリオ" panose="020B0604030504040204" pitchFamily="50" charset="-128"/>
                <a:ea typeface="メイリオ" panose="020B0604030504040204" pitchFamily="50" charset="-128"/>
              </a:rPr>
              <a:t>既存環境の </a:t>
            </a:r>
            <a:r>
              <a:rPr lang="en-US" altLang="ja-JP" sz="1400" dirty="0">
                <a:latin typeface="メイリオ" panose="020B0604030504040204" pitchFamily="50" charset="-128"/>
                <a:ea typeface="メイリオ" panose="020B0604030504040204" pitchFamily="50" charset="-128"/>
              </a:rPr>
              <a:t>Azure AD Connect </a:t>
            </a:r>
            <a:r>
              <a:rPr lang="ja-JP" altLang="en-US" sz="1400" dirty="0">
                <a:latin typeface="メイリオ" panose="020B0604030504040204" pitchFamily="50" charset="-128"/>
                <a:ea typeface="メイリオ" panose="020B0604030504040204" pitchFamily="50" charset="-128"/>
              </a:rPr>
              <a:t>にて、</a:t>
            </a:r>
            <a:r>
              <a:rPr lang="en-US" altLang="ja-JP" sz="1400" dirty="0">
                <a:latin typeface="メイリオ" panose="020B0604030504040204" pitchFamily="50" charset="-128"/>
                <a:ea typeface="メイリオ" panose="020B0604030504040204" pitchFamily="50" charset="-128"/>
              </a:rPr>
              <a:t>Azure AD Connect </a:t>
            </a:r>
            <a:r>
              <a:rPr lang="ja-JP" altLang="en-US" sz="1400" dirty="0">
                <a:latin typeface="メイリオ" panose="020B0604030504040204" pitchFamily="50" charset="-128"/>
                <a:ea typeface="メイリオ" panose="020B0604030504040204" pitchFamily="50" charset="-128"/>
              </a:rPr>
              <a:t>ウィザードを実行し、</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構成</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a:t>
            </a:r>
            <a:endParaRPr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577197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D31D52D2-0D51-4BC2-8B45-B40BA575755C}"/>
              </a:ext>
            </a:extLst>
          </p:cNvPr>
          <p:cNvPicPr>
            <a:picLocks noChangeAspect="1"/>
          </p:cNvPicPr>
          <p:nvPr/>
        </p:nvPicPr>
        <p:blipFill>
          <a:blip r:embed="rId2"/>
          <a:stretch>
            <a:fillRect/>
          </a:stretch>
        </p:blipFill>
        <p:spPr>
          <a:xfrm>
            <a:off x="815628" y="1436476"/>
            <a:ext cx="6985214" cy="4896000"/>
          </a:xfrm>
          <a:prstGeom prst="rect">
            <a:avLst/>
          </a:prstGeom>
        </p:spPr>
      </p:pic>
      <p:sp>
        <p:nvSpPr>
          <p:cNvPr id="5" name="テキスト ボックス 4">
            <a:extLst>
              <a:ext uri="{FF2B5EF4-FFF2-40B4-BE49-F238E27FC236}">
                <a16:creationId xmlns:a16="http://schemas.microsoft.com/office/drawing/2014/main" id="{296B8787-DD61-4E76-99A1-C2F07434CA0A}"/>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7. </a:t>
            </a:r>
            <a:r>
              <a:rPr lang="en-US" altLang="ja-JP" sz="1800" b="1" dirty="0" err="1">
                <a:latin typeface="Meiryo UI" panose="020B0604030504040204" pitchFamily="50" charset="-128"/>
                <a:ea typeface="Meiryo UI" panose="020B0604030504040204" pitchFamily="50" charset="-128"/>
              </a:rPr>
              <a:t>ServerB</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にて、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のステージング モードを無効化し、アクティブにします。</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79AE0C5-AD65-404D-BFFD-B0BD14612828}"/>
              </a:ext>
            </a:extLst>
          </p:cNvPr>
          <p:cNvSpPr txBox="1"/>
          <p:nvPr/>
        </p:nvSpPr>
        <p:spPr>
          <a:xfrm>
            <a:off x="295710" y="884578"/>
            <a:ext cx="8348560"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7-2.</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追加のタスク</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から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ステージングモードの構成</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を選択し、</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次へ</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a:t>
            </a:r>
            <a:r>
              <a:rPr lang="en-US" altLang="ja-JP" sz="1400" dirty="0">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3012852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06E43E3-F439-457D-9276-966A61BE5FF3}"/>
              </a:ext>
            </a:extLst>
          </p:cNvPr>
          <p:cNvPicPr>
            <a:picLocks noChangeAspect="1"/>
          </p:cNvPicPr>
          <p:nvPr/>
        </p:nvPicPr>
        <p:blipFill>
          <a:blip r:embed="rId2"/>
          <a:stretch>
            <a:fillRect/>
          </a:stretch>
        </p:blipFill>
        <p:spPr>
          <a:xfrm>
            <a:off x="815628" y="1436476"/>
            <a:ext cx="6985214" cy="4896000"/>
          </a:xfrm>
          <a:prstGeom prst="rect">
            <a:avLst/>
          </a:prstGeom>
        </p:spPr>
      </p:pic>
      <p:sp>
        <p:nvSpPr>
          <p:cNvPr id="5" name="テキスト ボックス 4">
            <a:extLst>
              <a:ext uri="{FF2B5EF4-FFF2-40B4-BE49-F238E27FC236}">
                <a16:creationId xmlns:a16="http://schemas.microsoft.com/office/drawing/2014/main" id="{296B8787-DD61-4E76-99A1-C2F07434CA0A}"/>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7. </a:t>
            </a:r>
            <a:r>
              <a:rPr lang="en-US" altLang="ja-JP" sz="1800" b="1" dirty="0" err="1">
                <a:latin typeface="Meiryo UI" panose="020B0604030504040204" pitchFamily="50" charset="-128"/>
                <a:ea typeface="Meiryo UI" panose="020B0604030504040204" pitchFamily="50" charset="-128"/>
              </a:rPr>
              <a:t>ServerB</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にて、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のステージング モードを無効化し、アクティブにします。</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79AE0C5-AD65-404D-BFFD-B0BD14612828}"/>
              </a:ext>
            </a:extLst>
          </p:cNvPr>
          <p:cNvSpPr txBox="1"/>
          <p:nvPr/>
        </p:nvSpPr>
        <p:spPr>
          <a:xfrm>
            <a:off x="295710" y="884578"/>
            <a:ext cx="8348560"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7-3.</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Azure AD </a:t>
            </a:r>
            <a:r>
              <a:rPr lang="ja-JP" altLang="en-US" sz="1400" dirty="0">
                <a:latin typeface="メイリオ" panose="020B0604030504040204" pitchFamily="50" charset="-128"/>
                <a:ea typeface="メイリオ" panose="020B0604030504040204" pitchFamily="50" charset="-128"/>
              </a:rPr>
              <a:t>の全体管理者権限を有するユーザーの資格情報を入力し、</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次へ</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a:t>
            </a:r>
            <a:r>
              <a:rPr lang="en-US" altLang="ja-JP" sz="1400" dirty="0">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11978416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25B8292D-CFD2-40BB-8577-1CF846CFD9CE}"/>
              </a:ext>
            </a:extLst>
          </p:cNvPr>
          <p:cNvPicPr>
            <a:picLocks noChangeAspect="1"/>
          </p:cNvPicPr>
          <p:nvPr/>
        </p:nvPicPr>
        <p:blipFill>
          <a:blip r:embed="rId2"/>
          <a:stretch>
            <a:fillRect/>
          </a:stretch>
        </p:blipFill>
        <p:spPr>
          <a:xfrm>
            <a:off x="815628" y="1436476"/>
            <a:ext cx="6985214" cy="4896000"/>
          </a:xfrm>
          <a:prstGeom prst="rect">
            <a:avLst/>
          </a:prstGeom>
        </p:spPr>
      </p:pic>
      <p:sp>
        <p:nvSpPr>
          <p:cNvPr id="5" name="テキスト ボックス 4">
            <a:extLst>
              <a:ext uri="{FF2B5EF4-FFF2-40B4-BE49-F238E27FC236}">
                <a16:creationId xmlns:a16="http://schemas.microsoft.com/office/drawing/2014/main" id="{296B8787-DD61-4E76-99A1-C2F07434CA0A}"/>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7. </a:t>
            </a:r>
            <a:r>
              <a:rPr lang="en-US" altLang="ja-JP" sz="1800" b="1" dirty="0" err="1">
                <a:latin typeface="Meiryo UI" panose="020B0604030504040204" pitchFamily="50" charset="-128"/>
                <a:ea typeface="Meiryo UI" panose="020B0604030504040204" pitchFamily="50" charset="-128"/>
              </a:rPr>
              <a:t>ServerB</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にて、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のステージング モードを無効化し、アクティブにします。</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79AE0C5-AD65-404D-BFFD-B0BD14612828}"/>
              </a:ext>
            </a:extLst>
          </p:cNvPr>
          <p:cNvSpPr txBox="1"/>
          <p:nvPr/>
        </p:nvSpPr>
        <p:spPr>
          <a:xfrm>
            <a:off x="295710" y="884578"/>
            <a:ext cx="8348560"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7-4.</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ステージング モードを有効にする</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のチェックを無効化し、</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次へ</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a:t>
            </a:r>
            <a:r>
              <a:rPr lang="en-US" altLang="ja-JP" sz="1400" dirty="0">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30880178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D1CB167-6CDB-4719-B76B-F392252AE839}"/>
              </a:ext>
            </a:extLst>
          </p:cNvPr>
          <p:cNvPicPr>
            <a:picLocks noChangeAspect="1"/>
          </p:cNvPicPr>
          <p:nvPr/>
        </p:nvPicPr>
        <p:blipFill>
          <a:blip r:embed="rId2"/>
          <a:stretch>
            <a:fillRect/>
          </a:stretch>
        </p:blipFill>
        <p:spPr>
          <a:xfrm>
            <a:off x="826261" y="1436476"/>
            <a:ext cx="6985214" cy="4896000"/>
          </a:xfrm>
          <a:prstGeom prst="rect">
            <a:avLst/>
          </a:prstGeom>
        </p:spPr>
      </p:pic>
      <p:sp>
        <p:nvSpPr>
          <p:cNvPr id="5" name="テキスト ボックス 4">
            <a:extLst>
              <a:ext uri="{FF2B5EF4-FFF2-40B4-BE49-F238E27FC236}">
                <a16:creationId xmlns:a16="http://schemas.microsoft.com/office/drawing/2014/main" id="{296B8787-DD61-4E76-99A1-C2F07434CA0A}"/>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7. </a:t>
            </a:r>
            <a:r>
              <a:rPr lang="en-US" altLang="ja-JP" sz="1800" b="1" dirty="0" err="1">
                <a:latin typeface="Meiryo UI" panose="020B0604030504040204" pitchFamily="50" charset="-128"/>
                <a:ea typeface="Meiryo UI" panose="020B0604030504040204" pitchFamily="50" charset="-128"/>
              </a:rPr>
              <a:t>ServerB</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にて、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のステージング モードを無効化し、アクティブにします。</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79AE0C5-AD65-404D-BFFD-B0BD14612828}"/>
              </a:ext>
            </a:extLst>
          </p:cNvPr>
          <p:cNvSpPr txBox="1"/>
          <p:nvPr/>
        </p:nvSpPr>
        <p:spPr>
          <a:xfrm>
            <a:off x="295709" y="884578"/>
            <a:ext cx="9597227"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7-5.</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構成が完了したら、同期プロセスを開始する</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のチェックを有効化し、</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構成</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a:t>
            </a:r>
            <a:r>
              <a:rPr lang="en-US" altLang="ja-JP" sz="1400" dirty="0">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23291897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741AD56-C4AE-4371-9517-ACC94D88ED8E}"/>
              </a:ext>
            </a:extLst>
          </p:cNvPr>
          <p:cNvSpPr txBox="1"/>
          <p:nvPr/>
        </p:nvSpPr>
        <p:spPr>
          <a:xfrm>
            <a:off x="295712" y="624303"/>
            <a:ext cx="11356596" cy="923330"/>
          </a:xfrm>
          <a:prstGeom prst="rect">
            <a:avLst/>
          </a:prstGeom>
          <a:noFill/>
        </p:spPr>
        <p:txBody>
          <a:bodyPr wrap="square">
            <a:spAutoFit/>
          </a:bodyPr>
          <a:lstStyle/>
          <a:p>
            <a:r>
              <a:rPr lang="ja-JP" altLang="en-US" b="1" dirty="0"/>
              <a:t>Azure AD Connect アップグレード手順 (スウィング移行)</a:t>
            </a:r>
          </a:p>
          <a:p>
            <a:endParaRPr lang="en-US" altLang="ja-JP" dirty="0"/>
          </a:p>
          <a:p>
            <a:endParaRPr lang="ja-JP" altLang="en-US" dirty="0"/>
          </a:p>
        </p:txBody>
      </p:sp>
      <p:sp>
        <p:nvSpPr>
          <p:cNvPr id="9" name="テキスト ボックス 8">
            <a:extLst>
              <a:ext uri="{FF2B5EF4-FFF2-40B4-BE49-F238E27FC236}">
                <a16:creationId xmlns:a16="http://schemas.microsoft.com/office/drawing/2014/main" id="{C21F40E6-B99E-4C74-AFF5-FC37BB4577B8}"/>
              </a:ext>
            </a:extLst>
          </p:cNvPr>
          <p:cNvSpPr txBox="1"/>
          <p:nvPr/>
        </p:nvSpPr>
        <p:spPr>
          <a:xfrm>
            <a:off x="650275" y="4778904"/>
            <a:ext cx="9978676" cy="1384995"/>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本手順では、 </a:t>
            </a:r>
            <a:r>
              <a:rPr lang="en-US" altLang="ja-JP" sz="1400" dirty="0">
                <a:latin typeface="メイリオ" panose="020B0604030504040204" pitchFamily="50" charset="-128"/>
                <a:ea typeface="メイリオ" panose="020B0604030504040204" pitchFamily="50" charset="-128"/>
              </a:rPr>
              <a:t>Azure AD Connect v2.x </a:t>
            </a:r>
            <a:r>
              <a:rPr lang="ja-JP" altLang="en-US" sz="1400" dirty="0">
                <a:latin typeface="メイリオ" panose="020B0604030504040204" pitchFamily="50" charset="-128"/>
                <a:ea typeface="メイリオ" panose="020B0604030504040204" pitchFamily="50" charset="-128"/>
              </a:rPr>
              <a:t>から最新のバージョンへアップグレードしています。</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アップグレード前のバージョンによって表示項目などが異なる場合がありますので、予めご留意ください。</a:t>
            </a: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なお、上記基本的なアップグレードの流れについては、現在のバージョンに関連なく同じです。</a:t>
            </a:r>
            <a:endParaRPr lang="en-US" altLang="ja-JP" sz="1400" dirty="0">
              <a:latin typeface="メイリオ" panose="020B0604030504040204" pitchFamily="50" charset="-128"/>
              <a:ea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Azure AD Connect </a:t>
            </a:r>
            <a:r>
              <a:rPr lang="ja-JP" altLang="en-US" sz="1400" dirty="0">
                <a:latin typeface="メイリオ" panose="020B0604030504040204" pitchFamily="50" charset="-128"/>
                <a:ea typeface="メイリオ" panose="020B0604030504040204" pitchFamily="50" charset="-128"/>
              </a:rPr>
              <a:t>インストール ファイルは下記より入手し、それぞのサーバーに事前に配置してください。</a:t>
            </a:r>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hlinkClick r:id="rId2"/>
              </a:rPr>
              <a:t>https://www.microsoft.com/en-us/download/details.aspx?id=47594</a:t>
            </a:r>
            <a:endParaRPr lang="en-US" altLang="ja-JP" sz="14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3A533A3D-C19B-4CB0-8E86-5ED8CFCB7197}"/>
              </a:ext>
            </a:extLst>
          </p:cNvPr>
          <p:cNvSpPr txBox="1"/>
          <p:nvPr/>
        </p:nvSpPr>
        <p:spPr>
          <a:xfrm>
            <a:off x="539692" y="1547633"/>
            <a:ext cx="9734696" cy="3323987"/>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下記の手順で実施します。</a:t>
            </a:r>
            <a:endParaRPr lang="en-US" altLang="ja-JP" sz="1400" dirty="0">
              <a:latin typeface="メイリオ" panose="020B0604030504040204" pitchFamily="50" charset="-128"/>
              <a:ea typeface="メイリオ" panose="020B0604030504040204" pitchFamily="50" charset="-128"/>
            </a:endParaRPr>
          </a:p>
          <a:p>
            <a:pPr marL="342900" indent="-342900">
              <a:buFont typeface="+mj-lt"/>
              <a:buAutoNum type="arabicPeriod"/>
            </a:pPr>
            <a:endParaRPr lang="en-US" altLang="ja-JP" sz="1400" dirty="0">
              <a:latin typeface="メイリオ" panose="020B0604030504040204" pitchFamily="50" charset="-128"/>
              <a:ea typeface="メイリオ" panose="020B0604030504040204" pitchFamily="50" charset="-128"/>
            </a:endParaRPr>
          </a:p>
          <a:p>
            <a:pPr marL="342900" indent="-342900">
              <a:buFont typeface="+mj-lt"/>
              <a:buAutoNum type="arabicPeriod"/>
            </a:pPr>
            <a:endParaRPr lang="en-US" altLang="ja-JP" sz="1400" dirty="0">
              <a:latin typeface="メイリオ" panose="020B0604030504040204" pitchFamily="50" charset="-128"/>
              <a:ea typeface="メイリオ" panose="020B0604030504040204" pitchFamily="50" charset="-128"/>
            </a:endParaRPr>
          </a:p>
          <a:p>
            <a:pPr marL="342900" indent="-342900">
              <a:buFont typeface="+mj-lt"/>
              <a:buAutoNum type="arabicPeriod"/>
            </a:pPr>
            <a:r>
              <a:rPr lang="ja-JP" altLang="en-US" sz="1400" dirty="0">
                <a:latin typeface="メイリオ" panose="020B0604030504040204" pitchFamily="50" charset="-128"/>
                <a:ea typeface="メイリオ" panose="020B0604030504040204" pitchFamily="50" charset="-128"/>
              </a:rPr>
              <a:t>既存環境の </a:t>
            </a:r>
            <a:r>
              <a:rPr lang="en-US" altLang="ja-JP" sz="1400" dirty="0" err="1">
                <a:latin typeface="メイリオ" panose="020B0604030504040204" pitchFamily="50" charset="-128"/>
                <a:ea typeface="メイリオ" panose="020B0604030504040204" pitchFamily="50" charset="-128"/>
              </a:rPr>
              <a:t>ServerA</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にて、動作状況の確認などアップグレード前の事前確認を行います。</a:t>
            </a:r>
          </a:p>
          <a:p>
            <a:pPr marL="342900" indent="-342900">
              <a:buFont typeface="+mj-lt"/>
              <a:buAutoNum type="arabicPeriod"/>
            </a:pPr>
            <a:r>
              <a:rPr lang="ja-JP" altLang="en-US" sz="1400" dirty="0">
                <a:latin typeface="メイリオ" panose="020B0604030504040204" pitchFamily="50" charset="-128"/>
                <a:ea typeface="メイリオ" panose="020B0604030504040204" pitchFamily="50" charset="-128"/>
              </a:rPr>
              <a:t>カスタム同期ルールをはじめ、設定内容を保存します。</a:t>
            </a:r>
          </a:p>
          <a:p>
            <a:pPr marL="342900" indent="-342900">
              <a:buFont typeface="+mj-lt"/>
              <a:buAutoNum type="arabicPeriod"/>
            </a:pPr>
            <a:r>
              <a:rPr lang="en-US" altLang="ja-JP" sz="1400" dirty="0" err="1">
                <a:latin typeface="メイリオ" panose="020B0604030504040204" pitchFamily="50" charset="-128"/>
                <a:ea typeface="メイリオ" panose="020B0604030504040204" pitchFamily="50" charset="-128"/>
              </a:rPr>
              <a:t>ServerB</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となる新しいサーバーを用意します。</a:t>
            </a:r>
          </a:p>
          <a:p>
            <a:pPr marL="342900" indent="-342900">
              <a:buFont typeface="+mj-lt"/>
              <a:buAutoNum type="arabicPeriod"/>
            </a:pPr>
            <a:r>
              <a:rPr lang="ja-JP" altLang="en-US" sz="1400" dirty="0">
                <a:latin typeface="メイリオ" panose="020B0604030504040204" pitchFamily="50" charset="-128"/>
                <a:ea typeface="メイリオ" panose="020B0604030504040204" pitchFamily="50" charset="-128"/>
              </a:rPr>
              <a:t>新規構築した </a:t>
            </a:r>
            <a:r>
              <a:rPr lang="en-US" altLang="ja-JP" sz="1400" dirty="0" err="1">
                <a:latin typeface="メイリオ" panose="020B0604030504040204" pitchFamily="50" charset="-128"/>
                <a:ea typeface="メイリオ" panose="020B0604030504040204" pitchFamily="50" charset="-128"/>
              </a:rPr>
              <a:t>ServerB</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に </a:t>
            </a:r>
            <a:r>
              <a:rPr lang="en-US" altLang="ja-JP" sz="1400" dirty="0">
                <a:latin typeface="メイリオ" panose="020B0604030504040204" pitchFamily="50" charset="-128"/>
                <a:ea typeface="メイリオ" panose="020B0604030504040204" pitchFamily="50" charset="-128"/>
              </a:rPr>
              <a:t>Azure AD Connect </a:t>
            </a:r>
            <a:r>
              <a:rPr lang="ja-JP" altLang="en-US" sz="1400" dirty="0">
                <a:latin typeface="メイリオ" panose="020B0604030504040204" pitchFamily="50" charset="-128"/>
                <a:ea typeface="メイリオ" panose="020B0604030504040204" pitchFamily="50" charset="-128"/>
              </a:rPr>
              <a:t>をインストールします。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ステージング モード有効</a:t>
            </a:r>
            <a:r>
              <a:rPr lang="en-US" altLang="ja-JP" sz="1400" dirty="0">
                <a:latin typeface="メイリオ" panose="020B0604030504040204" pitchFamily="50" charset="-128"/>
                <a:ea typeface="メイリオ" panose="020B0604030504040204" pitchFamily="50" charset="-128"/>
              </a:rPr>
              <a:t>)</a:t>
            </a:r>
          </a:p>
          <a:p>
            <a:pPr marL="342900" indent="-342900">
              <a:buFont typeface="+mj-lt"/>
              <a:buAutoNum type="arabicPeriod"/>
            </a:pPr>
            <a:r>
              <a:rPr lang="en-US" altLang="ja-JP" sz="1400" dirty="0">
                <a:latin typeface="メイリオ" panose="020B0604030504040204" pitchFamily="50" charset="-128"/>
                <a:ea typeface="メイリオ" panose="020B0604030504040204" pitchFamily="50" charset="-128"/>
              </a:rPr>
              <a:t>Server B </a:t>
            </a:r>
            <a:r>
              <a:rPr lang="ja-JP" altLang="en-US" sz="1400" dirty="0">
                <a:latin typeface="メイリオ" panose="020B0604030504040204" pitchFamily="50" charset="-128"/>
                <a:ea typeface="メイリオ" panose="020B0604030504040204" pitchFamily="50" charset="-128"/>
              </a:rPr>
              <a:t>で動作状況を確認します。</a:t>
            </a:r>
            <a:endParaRPr lang="en-US" altLang="ja-JP" sz="1400" dirty="0">
              <a:latin typeface="メイリオ" panose="020B0604030504040204" pitchFamily="50" charset="-128"/>
              <a:ea typeface="メイリオ" panose="020B0604030504040204" pitchFamily="50" charset="-128"/>
            </a:endParaRPr>
          </a:p>
          <a:p>
            <a:pPr marL="342900" indent="-342900">
              <a:buFont typeface="+mj-lt"/>
              <a:buAutoNum type="arabicPeriod"/>
            </a:pPr>
            <a:r>
              <a:rPr lang="en-US" altLang="ja-JP" sz="1400" dirty="0" err="1">
                <a:latin typeface="メイリオ" panose="020B0604030504040204" pitchFamily="50" charset="-128"/>
                <a:ea typeface="メイリオ" panose="020B0604030504040204" pitchFamily="50" charset="-128"/>
              </a:rPr>
              <a:t>ServerA</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にて、 </a:t>
            </a:r>
            <a:r>
              <a:rPr lang="en-US" altLang="ja-JP" sz="1400" dirty="0">
                <a:latin typeface="メイリオ" panose="020B0604030504040204" pitchFamily="50" charset="-128"/>
                <a:ea typeface="メイリオ" panose="020B0604030504040204" pitchFamily="50" charset="-128"/>
              </a:rPr>
              <a:t>Azure AD Connect </a:t>
            </a:r>
            <a:r>
              <a:rPr lang="ja-JP" altLang="en-US" sz="1400" dirty="0">
                <a:latin typeface="メイリオ" panose="020B0604030504040204" pitchFamily="50" charset="-128"/>
                <a:ea typeface="メイリオ" panose="020B0604030504040204" pitchFamily="50" charset="-128"/>
              </a:rPr>
              <a:t>のステージング モードを有効化します。</a:t>
            </a:r>
          </a:p>
          <a:p>
            <a:pPr marL="342900" indent="-342900">
              <a:buFont typeface="+mj-lt"/>
              <a:buAutoNum type="arabicPeriod"/>
            </a:pPr>
            <a:r>
              <a:rPr lang="en-US" altLang="ja-JP" sz="1400" dirty="0" err="1">
                <a:latin typeface="メイリオ" panose="020B0604030504040204" pitchFamily="50" charset="-128"/>
                <a:ea typeface="メイリオ" panose="020B0604030504040204" pitchFamily="50" charset="-128"/>
              </a:rPr>
              <a:t>ServerB</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にて、 </a:t>
            </a:r>
            <a:r>
              <a:rPr lang="en-US" altLang="ja-JP" sz="1400" dirty="0">
                <a:latin typeface="メイリオ" panose="020B0604030504040204" pitchFamily="50" charset="-128"/>
                <a:ea typeface="メイリオ" panose="020B0604030504040204" pitchFamily="50" charset="-128"/>
              </a:rPr>
              <a:t>Azure AD Connect </a:t>
            </a:r>
            <a:r>
              <a:rPr lang="ja-JP" altLang="en-US" sz="1400" dirty="0">
                <a:latin typeface="メイリオ" panose="020B0604030504040204" pitchFamily="50" charset="-128"/>
                <a:ea typeface="メイリオ" panose="020B0604030504040204" pitchFamily="50" charset="-128"/>
              </a:rPr>
              <a:t>のステージング モードを無効化し、アクティブにします。</a:t>
            </a:r>
            <a:endParaRPr lang="en-US" altLang="ja-JP" sz="1400" dirty="0">
              <a:latin typeface="メイリオ" panose="020B0604030504040204" pitchFamily="50" charset="-128"/>
              <a:ea typeface="メイリオ" panose="020B0604030504040204" pitchFamily="50" charset="-128"/>
            </a:endParaRPr>
          </a:p>
          <a:p>
            <a:pPr marL="342900" indent="-342900">
              <a:buFont typeface="+mj-lt"/>
              <a:buAutoNum type="arabicPeriod"/>
            </a:pPr>
            <a:r>
              <a:rPr lang="en-US" altLang="ja-JP" sz="1400" dirty="0" err="1">
                <a:latin typeface="メイリオ" panose="020B0604030504040204" pitchFamily="50" charset="-128"/>
                <a:ea typeface="メイリオ" panose="020B0604030504040204" pitchFamily="50" charset="-128"/>
              </a:rPr>
              <a:t>ServerA</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の </a:t>
            </a:r>
            <a:r>
              <a:rPr lang="en-US" altLang="ja-JP" sz="1400" dirty="0">
                <a:latin typeface="メイリオ" panose="020B0604030504040204" pitchFamily="50" charset="-128"/>
                <a:ea typeface="メイリオ" panose="020B0604030504040204" pitchFamily="50" charset="-128"/>
              </a:rPr>
              <a:t>Azure AD Connect </a:t>
            </a:r>
            <a:r>
              <a:rPr lang="ja-JP" altLang="en-US" sz="1400" dirty="0">
                <a:latin typeface="メイリオ" panose="020B0604030504040204" pitchFamily="50" charset="-128"/>
                <a:ea typeface="メイリオ" panose="020B0604030504040204" pitchFamily="50" charset="-128"/>
              </a:rPr>
              <a:t>のインプレース アップグレードを行います。</a:t>
            </a:r>
          </a:p>
          <a:p>
            <a:pPr marL="342900" indent="-342900">
              <a:buFont typeface="+mj-lt"/>
              <a:buAutoNum type="arabicPeriod"/>
            </a:pPr>
            <a:r>
              <a:rPr lang="en-US" altLang="ja-JP" sz="1400" dirty="0">
                <a:latin typeface="メイリオ" panose="020B0604030504040204" pitchFamily="50" charset="-128"/>
                <a:ea typeface="メイリオ" panose="020B0604030504040204" pitchFamily="50" charset="-128"/>
              </a:rPr>
              <a:t>Server A </a:t>
            </a:r>
            <a:r>
              <a:rPr lang="ja-JP" altLang="en-US" sz="1400" dirty="0">
                <a:latin typeface="メイリオ" panose="020B0604030504040204" pitchFamily="50" charset="-128"/>
                <a:ea typeface="メイリオ" panose="020B0604030504040204" pitchFamily="50" charset="-128"/>
              </a:rPr>
              <a:t>で動作状況を確認します。</a:t>
            </a:r>
          </a:p>
          <a:p>
            <a:pPr marL="342900" indent="-342900">
              <a:buFont typeface="+mj-lt"/>
              <a:buAutoNum type="arabicPeriod"/>
            </a:pPr>
            <a:endParaRPr lang="en-US" altLang="ja-JP" sz="1400" dirty="0">
              <a:latin typeface="メイリオ" panose="020B0604030504040204" pitchFamily="50" charset="-128"/>
              <a:ea typeface="メイリオ" panose="020B0604030504040204" pitchFamily="50" charset="-128"/>
            </a:endParaRPr>
          </a:p>
          <a:p>
            <a:pPr marL="342900" indent="-342900">
              <a:buFont typeface="+mj-lt"/>
              <a:buAutoNum type="arabicPeriod"/>
            </a:pPr>
            <a:endParaRPr lang="en-US" altLang="ja-JP" sz="1400" dirty="0">
              <a:latin typeface="メイリオ" panose="020B0604030504040204" pitchFamily="50" charset="-128"/>
              <a:ea typeface="メイリオ" panose="020B0604030504040204" pitchFamily="50" charset="-128"/>
            </a:endParaRPr>
          </a:p>
          <a:p>
            <a:pPr marL="342900" indent="-342900">
              <a:buAutoNum type="arabicPeriod"/>
            </a:pP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0324833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296B8787-DD61-4E76-99A1-C2F07434CA0A}"/>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7. </a:t>
            </a:r>
            <a:r>
              <a:rPr lang="en-US" altLang="ja-JP" sz="1800" b="1" dirty="0" err="1">
                <a:latin typeface="Meiryo UI" panose="020B0604030504040204" pitchFamily="50" charset="-128"/>
                <a:ea typeface="Meiryo UI" panose="020B0604030504040204" pitchFamily="50" charset="-128"/>
              </a:rPr>
              <a:t>ServerB</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にて、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のステージング モードを無効化し、アクティブにします。</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79AE0C5-AD65-404D-BFFD-B0BD14612828}"/>
              </a:ext>
            </a:extLst>
          </p:cNvPr>
          <p:cNvSpPr txBox="1"/>
          <p:nvPr/>
        </p:nvSpPr>
        <p:spPr>
          <a:xfrm>
            <a:off x="295710" y="884578"/>
            <a:ext cx="8348560"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7-6.</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終了</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a:t>
            </a:r>
            <a:r>
              <a:rPr lang="en-US" altLang="ja-JP" sz="1400" dirty="0">
                <a:latin typeface="メイリオ" panose="020B0604030504040204" pitchFamily="50" charset="-128"/>
                <a:ea typeface="メイリオ" panose="020B0604030504040204" pitchFamily="50" charset="-128"/>
              </a:rPr>
              <a:t> </a:t>
            </a:r>
          </a:p>
        </p:txBody>
      </p:sp>
      <p:pic>
        <p:nvPicPr>
          <p:cNvPr id="3" name="図 2">
            <a:extLst>
              <a:ext uri="{FF2B5EF4-FFF2-40B4-BE49-F238E27FC236}">
                <a16:creationId xmlns:a16="http://schemas.microsoft.com/office/drawing/2014/main" id="{3FBBC93D-C8F7-B1F2-B6F8-A034D2A12160}"/>
              </a:ext>
            </a:extLst>
          </p:cNvPr>
          <p:cNvPicPr>
            <a:picLocks noChangeAspect="1"/>
          </p:cNvPicPr>
          <p:nvPr/>
        </p:nvPicPr>
        <p:blipFill>
          <a:blip r:embed="rId2"/>
          <a:stretch>
            <a:fillRect/>
          </a:stretch>
        </p:blipFill>
        <p:spPr>
          <a:xfrm>
            <a:off x="1083494" y="1526503"/>
            <a:ext cx="6842659" cy="4839355"/>
          </a:xfrm>
          <a:prstGeom prst="rect">
            <a:avLst/>
          </a:prstGeom>
        </p:spPr>
      </p:pic>
    </p:spTree>
    <p:extLst>
      <p:ext uri="{BB962C8B-B14F-4D97-AF65-F5344CB8AC3E}">
        <p14:creationId xmlns:p14="http://schemas.microsoft.com/office/powerpoint/2010/main" val="21961399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0646394F-6B92-4217-A9E9-5F0965621BDB}"/>
              </a:ext>
            </a:extLst>
          </p:cNvPr>
          <p:cNvPicPr>
            <a:picLocks noChangeAspect="1"/>
          </p:cNvPicPr>
          <p:nvPr/>
        </p:nvPicPr>
        <p:blipFill>
          <a:blip r:embed="rId2"/>
          <a:stretch>
            <a:fillRect/>
          </a:stretch>
        </p:blipFill>
        <p:spPr>
          <a:xfrm>
            <a:off x="830147" y="1459994"/>
            <a:ext cx="6963482" cy="4896000"/>
          </a:xfrm>
          <a:prstGeom prst="rect">
            <a:avLst/>
          </a:prstGeom>
        </p:spPr>
      </p:pic>
      <p:sp>
        <p:nvSpPr>
          <p:cNvPr id="5" name="テキスト ボックス 4">
            <a:extLst>
              <a:ext uri="{FF2B5EF4-FFF2-40B4-BE49-F238E27FC236}">
                <a16:creationId xmlns:a16="http://schemas.microsoft.com/office/drawing/2014/main" id="{296B8787-DD61-4E76-99A1-C2F07434CA0A}"/>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8. </a:t>
            </a:r>
            <a:r>
              <a:rPr lang="ja-JP" altLang="en-US" sz="1800" b="1" dirty="0">
                <a:latin typeface="Meiryo UI" panose="020B0604030504040204" pitchFamily="50" charset="-128"/>
                <a:ea typeface="Meiryo UI" panose="020B0604030504040204" pitchFamily="50" charset="-128"/>
              </a:rPr>
              <a:t>既存環境の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のインプレース アップグレード</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79AE0C5-AD65-404D-BFFD-B0BD14612828}"/>
              </a:ext>
            </a:extLst>
          </p:cNvPr>
          <p:cNvSpPr txBox="1"/>
          <p:nvPr/>
        </p:nvSpPr>
        <p:spPr>
          <a:xfrm>
            <a:off x="295710" y="884578"/>
            <a:ext cx="9996606" cy="307777"/>
          </a:xfrm>
          <a:prstGeom prst="rect">
            <a:avLst/>
          </a:prstGeom>
          <a:noFill/>
        </p:spPr>
        <p:txBody>
          <a:bodyPr wrap="square">
            <a:spAutoFit/>
          </a:bodyPr>
          <a:lstStyle/>
          <a:p>
            <a:r>
              <a:rPr lang="en-US" altLang="ja-JP" sz="1400" dirty="0">
                <a:latin typeface="Meiryo UI" panose="020B0604030504040204" pitchFamily="50" charset="-128"/>
                <a:ea typeface="Meiryo UI" panose="020B0604030504040204" pitchFamily="50" charset="-128"/>
              </a:rPr>
              <a:t>8-1.</a:t>
            </a:r>
            <a:r>
              <a:rPr lang="ja-JP" altLang="en-US" sz="1400" dirty="0">
                <a:latin typeface="メイリオ" panose="020B0604030504040204" pitchFamily="50" charset="-128"/>
                <a:ea typeface="メイリオ" panose="020B0604030504040204" pitchFamily="50" charset="-128"/>
              </a:rPr>
              <a:t>保存した </a:t>
            </a:r>
            <a:r>
              <a:rPr lang="en-US" altLang="ja-JP" sz="1400" dirty="0">
                <a:latin typeface="メイリオ" panose="020B0604030504040204" pitchFamily="50" charset="-128"/>
                <a:ea typeface="メイリオ" panose="020B0604030504040204" pitchFamily="50" charset="-128"/>
              </a:rPr>
              <a:t>AzureADConnect.msi </a:t>
            </a:r>
            <a:r>
              <a:rPr lang="ja-JP" altLang="en-US" sz="1400" dirty="0">
                <a:latin typeface="メイリオ" panose="020B0604030504040204" pitchFamily="50" charset="-128"/>
                <a:ea typeface="メイリオ" panose="020B0604030504040204" pitchFamily="50" charset="-128"/>
              </a:rPr>
              <a:t>ファイルを実行し、インストール ウィザードにて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アップグレード</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を選択します。</a:t>
            </a:r>
            <a:endParaRPr lang="en-US" altLang="ja-JP" sz="14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A8C84619-E1F1-3FEA-9751-B7A013EB5986}"/>
              </a:ext>
            </a:extLst>
          </p:cNvPr>
          <p:cNvSpPr txBox="1"/>
          <p:nvPr/>
        </p:nvSpPr>
        <p:spPr>
          <a:xfrm>
            <a:off x="8012125" y="1851133"/>
            <a:ext cx="3640183" cy="2246769"/>
          </a:xfrm>
          <a:prstGeom prst="rect">
            <a:avLst/>
          </a:prstGeom>
          <a:noFill/>
        </p:spPr>
        <p:txBody>
          <a:bodyPr wrap="square">
            <a:spAutoFit/>
          </a:bodyPr>
          <a:lstStyle/>
          <a:p>
            <a:r>
              <a:rPr lang="ja-JP" altLang="en-US" sz="1400" dirty="0">
                <a:solidFill>
                  <a:srgbClr val="FF0000"/>
                </a:solidFill>
                <a:latin typeface="メイリオ" panose="020B0604030504040204" pitchFamily="50" charset="-128"/>
                <a:ea typeface="メイリオ" panose="020B0604030504040204" pitchFamily="50" charset="-128"/>
              </a:rPr>
              <a:t>注意！</a:t>
            </a: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新しいバージョンの </a:t>
            </a:r>
            <a:r>
              <a:rPr lang="en-US" altLang="ja-JP" sz="1400" dirty="0">
                <a:latin typeface="メイリオ" panose="020B0604030504040204" pitchFamily="50" charset="-128"/>
                <a:ea typeface="メイリオ" panose="020B0604030504040204" pitchFamily="50" charset="-128"/>
              </a:rPr>
              <a:t>AzureADConnect.msi </a:t>
            </a:r>
            <a:r>
              <a:rPr lang="ja-JP" altLang="en-US" sz="1400" dirty="0">
                <a:latin typeface="メイリオ" panose="020B0604030504040204" pitchFamily="50" charset="-128"/>
                <a:ea typeface="メイリオ" panose="020B0604030504040204" pitchFamily="50" charset="-128"/>
              </a:rPr>
              <a:t>ファイルを実行した時点で、新しいバージョンの </a:t>
            </a:r>
            <a:r>
              <a:rPr lang="en-US" altLang="ja-JP" sz="1400" dirty="0">
                <a:latin typeface="メイリオ" panose="020B0604030504040204" pitchFamily="50" charset="-128"/>
                <a:ea typeface="メイリオ" panose="020B0604030504040204" pitchFamily="50" charset="-128"/>
              </a:rPr>
              <a:t>AADC </a:t>
            </a:r>
            <a:r>
              <a:rPr lang="ja-JP" altLang="en-US" sz="1400" dirty="0">
                <a:latin typeface="メイリオ" panose="020B0604030504040204" pitchFamily="50" charset="-128"/>
                <a:ea typeface="メイリオ" panose="020B0604030504040204" pitchFamily="50" charset="-128"/>
              </a:rPr>
              <a:t>がインストールされています。</a:t>
            </a:r>
            <a:br>
              <a:rPr lang="en-US" altLang="ja-JP" sz="1400" dirty="0">
                <a:latin typeface="メイリオ" panose="020B0604030504040204" pitchFamily="50" charset="-128"/>
                <a:ea typeface="メイリオ" panose="020B0604030504040204" pitchFamily="50" charset="-128"/>
              </a:rPr>
            </a:br>
            <a:br>
              <a:rPr lang="en-US" altLang="ja-JP" sz="1400" dirty="0">
                <a:latin typeface="メイリオ" panose="020B0604030504040204" pitchFamily="50" charset="-128"/>
                <a:ea typeface="メイリオ" panose="020B0604030504040204" pitchFamily="50" charset="-128"/>
              </a:rPr>
            </a:b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この画面が表示された後、元のバージョンに戻したり、他の設定画面を表示させたりすることはできないためご留意ください。</a:t>
            </a:r>
            <a:endParaRPr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375745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BC080FAC-0986-48CE-BC32-E9AFF069406F}"/>
              </a:ext>
            </a:extLst>
          </p:cNvPr>
          <p:cNvPicPr>
            <a:picLocks noChangeAspect="1"/>
          </p:cNvPicPr>
          <p:nvPr/>
        </p:nvPicPr>
        <p:blipFill>
          <a:blip r:embed="rId2"/>
          <a:stretch>
            <a:fillRect/>
          </a:stretch>
        </p:blipFill>
        <p:spPr>
          <a:xfrm>
            <a:off x="829773" y="1451665"/>
            <a:ext cx="6963482" cy="4896000"/>
          </a:xfrm>
          <a:prstGeom prst="rect">
            <a:avLst/>
          </a:prstGeom>
        </p:spPr>
      </p:pic>
      <p:sp>
        <p:nvSpPr>
          <p:cNvPr id="5" name="テキスト ボックス 4">
            <a:extLst>
              <a:ext uri="{FF2B5EF4-FFF2-40B4-BE49-F238E27FC236}">
                <a16:creationId xmlns:a16="http://schemas.microsoft.com/office/drawing/2014/main" id="{296B8787-DD61-4E76-99A1-C2F07434CA0A}"/>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8. </a:t>
            </a:r>
            <a:r>
              <a:rPr lang="ja-JP" altLang="en-US" sz="1800" b="1" dirty="0">
                <a:latin typeface="Meiryo UI" panose="020B0604030504040204" pitchFamily="50" charset="-128"/>
                <a:ea typeface="Meiryo UI" panose="020B0604030504040204" pitchFamily="50" charset="-128"/>
              </a:rPr>
              <a:t>既存環境の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のインプレース アップグレード</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79AE0C5-AD65-404D-BFFD-B0BD14612828}"/>
              </a:ext>
            </a:extLst>
          </p:cNvPr>
          <p:cNvSpPr txBox="1"/>
          <p:nvPr/>
        </p:nvSpPr>
        <p:spPr>
          <a:xfrm>
            <a:off x="295710" y="884578"/>
            <a:ext cx="9996606" cy="307777"/>
          </a:xfrm>
          <a:prstGeom prst="rect">
            <a:avLst/>
          </a:prstGeom>
          <a:noFill/>
        </p:spPr>
        <p:txBody>
          <a:bodyPr wrap="square">
            <a:spAutoFit/>
          </a:bodyPr>
          <a:lstStyle/>
          <a:p>
            <a:r>
              <a:rPr lang="en-US" altLang="ja-JP" sz="1400">
                <a:latin typeface="Meiryo UI" panose="020B0604030504040204" pitchFamily="50" charset="-128"/>
                <a:ea typeface="Meiryo UI" panose="020B0604030504040204" pitchFamily="50" charset="-128"/>
              </a:rPr>
              <a:t>8-2.</a:t>
            </a:r>
            <a:r>
              <a:rPr lang="en-US" altLang="ja-JP" sz="140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Azure AD </a:t>
            </a:r>
            <a:r>
              <a:rPr lang="ja-JP" altLang="en-US" sz="1400" dirty="0">
                <a:latin typeface="メイリオ" panose="020B0604030504040204" pitchFamily="50" charset="-128"/>
                <a:ea typeface="メイリオ" panose="020B0604030504040204" pitchFamily="50" charset="-128"/>
              </a:rPr>
              <a:t>の全体管理者権限を有するユーザーの資格情報を入力し、</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次へ</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 </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544714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B555357-D710-4871-B89C-A5250BC0FD61}"/>
              </a:ext>
            </a:extLst>
          </p:cNvPr>
          <p:cNvPicPr>
            <a:picLocks noChangeAspect="1"/>
          </p:cNvPicPr>
          <p:nvPr/>
        </p:nvPicPr>
        <p:blipFill>
          <a:blip r:embed="rId2"/>
          <a:stretch>
            <a:fillRect/>
          </a:stretch>
        </p:blipFill>
        <p:spPr>
          <a:xfrm>
            <a:off x="834982" y="1462286"/>
            <a:ext cx="6963482" cy="4896000"/>
          </a:xfrm>
          <a:prstGeom prst="rect">
            <a:avLst/>
          </a:prstGeom>
        </p:spPr>
      </p:pic>
      <p:sp>
        <p:nvSpPr>
          <p:cNvPr id="5" name="テキスト ボックス 4">
            <a:extLst>
              <a:ext uri="{FF2B5EF4-FFF2-40B4-BE49-F238E27FC236}">
                <a16:creationId xmlns:a16="http://schemas.microsoft.com/office/drawing/2014/main" id="{296B8787-DD61-4E76-99A1-C2F07434CA0A}"/>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8. </a:t>
            </a:r>
            <a:r>
              <a:rPr lang="ja-JP" altLang="en-US" sz="1800" b="1" dirty="0">
                <a:latin typeface="Meiryo UI" panose="020B0604030504040204" pitchFamily="50" charset="-128"/>
                <a:ea typeface="Meiryo UI" panose="020B0604030504040204" pitchFamily="50" charset="-128"/>
              </a:rPr>
              <a:t>既存環境の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のインプレース アップグレード</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79AE0C5-AD65-404D-BFFD-B0BD14612828}"/>
              </a:ext>
            </a:extLst>
          </p:cNvPr>
          <p:cNvSpPr txBox="1"/>
          <p:nvPr/>
        </p:nvSpPr>
        <p:spPr>
          <a:xfrm>
            <a:off x="295710" y="884578"/>
            <a:ext cx="9996606" cy="307777"/>
          </a:xfrm>
          <a:prstGeom prst="rect">
            <a:avLst/>
          </a:prstGeom>
          <a:noFill/>
        </p:spPr>
        <p:txBody>
          <a:bodyPr wrap="square">
            <a:spAutoFit/>
          </a:bodyPr>
          <a:lstStyle/>
          <a:p>
            <a:r>
              <a:rPr lang="en-US" altLang="ja-JP" sz="1400" dirty="0">
                <a:latin typeface="Meiryo UI" panose="020B0604030504040204" pitchFamily="50" charset="-128"/>
                <a:ea typeface="Meiryo UI" panose="020B0604030504040204" pitchFamily="50" charset="-128"/>
              </a:rPr>
              <a:t>8-3.</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アップグレード</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 </a:t>
            </a:r>
            <a:endParaRPr lang="en-US" altLang="ja-JP" sz="14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D4A40E61-3A74-4A5B-992B-AA75C60B1641}"/>
              </a:ext>
            </a:extLst>
          </p:cNvPr>
          <p:cNvSpPr txBox="1"/>
          <p:nvPr/>
        </p:nvSpPr>
        <p:spPr>
          <a:xfrm>
            <a:off x="7798465" y="1462286"/>
            <a:ext cx="4248224" cy="1015663"/>
          </a:xfrm>
          <a:prstGeom prst="rect">
            <a:avLst/>
          </a:prstGeom>
          <a:noFill/>
        </p:spPr>
        <p:txBody>
          <a:bodyPr wrap="square">
            <a:spAutoFit/>
          </a:bodyPr>
          <a:lstStyle/>
          <a:p>
            <a:r>
              <a:rPr lang="en-US" altLang="ja-JP" sz="1200" dirty="0">
                <a:solidFill>
                  <a:srgbClr val="FF0000"/>
                </a:solidFill>
                <a:latin typeface="メイリオ" panose="020B0604030504040204" pitchFamily="50" charset="-128"/>
                <a:ea typeface="メイリオ" panose="020B0604030504040204" pitchFamily="50" charset="-128"/>
              </a:rPr>
              <a:t>※</a:t>
            </a:r>
            <a:r>
              <a:rPr lang="ja-JP" altLang="en-US" sz="1200" dirty="0">
                <a:solidFill>
                  <a:srgbClr val="FF0000"/>
                </a:solidFill>
                <a:latin typeface="メイリオ" panose="020B0604030504040204" pitchFamily="50" charset="-128"/>
                <a:ea typeface="メイリオ" panose="020B0604030504040204" pitchFamily="50" charset="-128"/>
              </a:rPr>
              <a:t>印注意</a:t>
            </a:r>
            <a:endParaRPr lang="en-US" altLang="ja-JP" sz="1200" dirty="0">
              <a:solidFill>
                <a:srgbClr val="FF0000"/>
              </a:solidFill>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オプション</a:t>
            </a:r>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構成が完了したら、同期プロセスを開始する。</a:t>
            </a:r>
            <a:r>
              <a:rPr lang="en-US" altLang="ja-JP" sz="1200" dirty="0">
                <a:latin typeface="メイリオ" panose="020B0604030504040204" pitchFamily="50" charset="-128"/>
                <a:ea typeface="メイリオ" panose="020B0604030504040204" pitchFamily="50" charset="-128"/>
              </a:rPr>
              <a:t>”</a:t>
            </a:r>
          </a:p>
          <a:p>
            <a:r>
              <a:rPr lang="ja-JP" altLang="en-US" sz="1200" dirty="0">
                <a:latin typeface="メイリオ" panose="020B0604030504040204" pitchFamily="50" charset="-128"/>
                <a:ea typeface="メイリオ" panose="020B0604030504040204" pitchFamily="50" charset="-128"/>
              </a:rPr>
              <a:t>アップグレード処理完了後に自動的に完全同期処理の開始を予定する場合に有効にする必要があります。</a:t>
            </a:r>
            <a:endParaRPr lang="en-US" altLang="ja-JP"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927568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E87AF300-B7D6-4482-8BBB-29782848E3A5}"/>
              </a:ext>
            </a:extLst>
          </p:cNvPr>
          <p:cNvPicPr>
            <a:picLocks noChangeAspect="1"/>
          </p:cNvPicPr>
          <p:nvPr/>
        </p:nvPicPr>
        <p:blipFill>
          <a:blip r:embed="rId2"/>
          <a:stretch>
            <a:fillRect/>
          </a:stretch>
        </p:blipFill>
        <p:spPr>
          <a:xfrm>
            <a:off x="834981" y="1462286"/>
            <a:ext cx="6939163" cy="4896000"/>
          </a:xfrm>
          <a:prstGeom prst="rect">
            <a:avLst/>
          </a:prstGeom>
        </p:spPr>
      </p:pic>
      <p:sp>
        <p:nvSpPr>
          <p:cNvPr id="5" name="テキスト ボックス 4">
            <a:extLst>
              <a:ext uri="{FF2B5EF4-FFF2-40B4-BE49-F238E27FC236}">
                <a16:creationId xmlns:a16="http://schemas.microsoft.com/office/drawing/2014/main" id="{296B8787-DD61-4E76-99A1-C2F07434CA0A}"/>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8. </a:t>
            </a:r>
            <a:r>
              <a:rPr lang="ja-JP" altLang="en-US" sz="1800" b="1" dirty="0">
                <a:latin typeface="Meiryo UI" panose="020B0604030504040204" pitchFamily="50" charset="-128"/>
                <a:ea typeface="Meiryo UI" panose="020B0604030504040204" pitchFamily="50" charset="-128"/>
              </a:rPr>
              <a:t>既存環境の </a:t>
            </a:r>
            <a:r>
              <a:rPr lang="en-US" altLang="ja-JP" sz="1800" b="1" dirty="0">
                <a:latin typeface="Meiryo UI" panose="020B0604030504040204" pitchFamily="50" charset="-128"/>
                <a:ea typeface="Meiryo UI" panose="020B0604030504040204" pitchFamily="50" charset="-128"/>
              </a:rPr>
              <a:t>Azure AD Connect </a:t>
            </a:r>
            <a:r>
              <a:rPr lang="ja-JP" altLang="en-US" sz="1800" b="1" dirty="0">
                <a:latin typeface="Meiryo UI" panose="020B0604030504040204" pitchFamily="50" charset="-128"/>
                <a:ea typeface="Meiryo UI" panose="020B0604030504040204" pitchFamily="50" charset="-128"/>
              </a:rPr>
              <a:t>のインプレース アップグレード</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379AE0C5-AD65-404D-BFFD-B0BD14612828}"/>
              </a:ext>
            </a:extLst>
          </p:cNvPr>
          <p:cNvSpPr txBox="1"/>
          <p:nvPr/>
        </p:nvSpPr>
        <p:spPr>
          <a:xfrm>
            <a:off x="295710" y="884578"/>
            <a:ext cx="9996606" cy="307777"/>
          </a:xfrm>
          <a:prstGeom prst="rect">
            <a:avLst/>
          </a:prstGeom>
          <a:noFill/>
        </p:spPr>
        <p:txBody>
          <a:bodyPr wrap="square">
            <a:spAutoFit/>
          </a:bodyPr>
          <a:lstStyle/>
          <a:p>
            <a:r>
              <a:rPr lang="en-US" altLang="ja-JP" sz="1400" dirty="0">
                <a:latin typeface="Meiryo UI" panose="020B0604030504040204" pitchFamily="50" charset="-128"/>
                <a:ea typeface="Meiryo UI" panose="020B0604030504040204" pitchFamily="50" charset="-128"/>
              </a:rPr>
              <a:t>8-4.</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終了</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をクリックします。 </a:t>
            </a:r>
            <a:endParaRPr lang="en-US" altLang="ja-JP" sz="14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D4A40E61-3A74-4A5B-992B-AA75C60B1641}"/>
              </a:ext>
            </a:extLst>
          </p:cNvPr>
          <p:cNvSpPr txBox="1"/>
          <p:nvPr/>
        </p:nvSpPr>
        <p:spPr>
          <a:xfrm>
            <a:off x="7798465" y="1462286"/>
            <a:ext cx="4248224" cy="1015663"/>
          </a:xfrm>
          <a:prstGeom prst="rect">
            <a:avLst/>
          </a:prstGeom>
          <a:noFill/>
        </p:spPr>
        <p:txBody>
          <a:bodyPr wrap="square">
            <a:spAutoFit/>
          </a:bodyPr>
          <a:lstStyle/>
          <a:p>
            <a:r>
              <a:rPr lang="en-US" altLang="ja-JP" sz="1200" dirty="0">
                <a:solidFill>
                  <a:srgbClr val="FF0000"/>
                </a:solidFill>
                <a:latin typeface="メイリオ" panose="020B0604030504040204" pitchFamily="50" charset="-128"/>
                <a:ea typeface="メイリオ" panose="020B0604030504040204" pitchFamily="50" charset="-128"/>
              </a:rPr>
              <a:t>※</a:t>
            </a:r>
            <a:r>
              <a:rPr lang="ja-JP" altLang="en-US" sz="1200" dirty="0">
                <a:solidFill>
                  <a:srgbClr val="FF0000"/>
                </a:solidFill>
                <a:latin typeface="メイリオ" panose="020B0604030504040204" pitchFamily="50" charset="-128"/>
                <a:ea typeface="メイリオ" panose="020B0604030504040204" pitchFamily="50" charset="-128"/>
              </a:rPr>
              <a:t>印注意</a:t>
            </a:r>
            <a:endParaRPr lang="en-US" altLang="ja-JP" sz="1200" dirty="0">
              <a:solidFill>
                <a:srgbClr val="FF0000"/>
              </a:solidFill>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オプション</a:t>
            </a:r>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構成が完了したら、同期プロセスを開始する。</a:t>
            </a:r>
            <a:r>
              <a:rPr lang="en-US" altLang="ja-JP" sz="1200" dirty="0">
                <a:latin typeface="メイリオ" panose="020B0604030504040204" pitchFamily="50" charset="-128"/>
                <a:ea typeface="メイリオ" panose="020B0604030504040204" pitchFamily="50" charset="-128"/>
              </a:rPr>
              <a:t>”</a:t>
            </a:r>
          </a:p>
          <a:p>
            <a:r>
              <a:rPr lang="ja-JP" altLang="en-US" sz="1200" dirty="0">
                <a:latin typeface="メイリオ" panose="020B0604030504040204" pitchFamily="50" charset="-128"/>
                <a:ea typeface="メイリオ" panose="020B0604030504040204" pitchFamily="50" charset="-128"/>
              </a:rPr>
              <a:t>アップグレード処理完了後に自動的に完全同期処理の開始を予定する場合に有効にする必要があります。</a:t>
            </a:r>
            <a:endParaRPr lang="en-US" altLang="ja-JP"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686769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F92E717C-AC78-43D2-A901-F6180883DCBA}"/>
              </a:ext>
            </a:extLst>
          </p:cNvPr>
          <p:cNvSpPr txBox="1"/>
          <p:nvPr/>
        </p:nvSpPr>
        <p:spPr>
          <a:xfrm>
            <a:off x="295712" y="263577"/>
            <a:ext cx="11356596" cy="369332"/>
          </a:xfrm>
          <a:prstGeom prst="rect">
            <a:avLst/>
          </a:prstGeom>
          <a:noFill/>
        </p:spPr>
        <p:txBody>
          <a:bodyPr wrap="square">
            <a:spAutoFit/>
          </a:bodyPr>
          <a:lstStyle/>
          <a:p>
            <a:r>
              <a:rPr lang="en-US" altLang="ja-JP" sz="1800" b="1" dirty="0">
                <a:latin typeface="Meiryo UI" panose="020B0604030504040204" pitchFamily="50" charset="-128"/>
                <a:ea typeface="Meiryo UI" panose="020B0604030504040204" pitchFamily="50" charset="-128"/>
              </a:rPr>
              <a:t>9. Server A </a:t>
            </a:r>
            <a:r>
              <a:rPr lang="ja-JP" altLang="en-US" sz="1800" b="1" dirty="0">
                <a:latin typeface="Meiryo UI" panose="020B0604030504040204" pitchFamily="50" charset="-128"/>
                <a:ea typeface="Meiryo UI" panose="020B0604030504040204" pitchFamily="50" charset="-128"/>
              </a:rPr>
              <a:t>で動作状況を確認します</a:t>
            </a:r>
            <a:endParaRPr lang="en-US" altLang="ja-JP" sz="1800"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77726F11-1750-4889-AAFC-025AD6B7334A}"/>
              </a:ext>
            </a:extLst>
          </p:cNvPr>
          <p:cNvSpPr txBox="1"/>
          <p:nvPr/>
        </p:nvSpPr>
        <p:spPr>
          <a:xfrm>
            <a:off x="295710" y="1573472"/>
            <a:ext cx="9156299" cy="523220"/>
          </a:xfrm>
          <a:prstGeom prst="rect">
            <a:avLst/>
          </a:prstGeom>
          <a:noFill/>
        </p:spPr>
        <p:txBody>
          <a:bodyPr wrap="square">
            <a:spAutoFit/>
          </a:bodyPr>
          <a:lstStyle/>
          <a:p>
            <a:r>
              <a:rPr lang="en-US" altLang="ja-JP" sz="1400" b="1" dirty="0">
                <a:latin typeface="メイリオ" panose="020B0604030504040204" pitchFamily="50" charset="-128"/>
                <a:ea typeface="メイリオ" panose="020B0604030504040204" pitchFamily="50" charset="-128"/>
              </a:rPr>
              <a:t>9-1.</a:t>
            </a:r>
            <a:r>
              <a:rPr lang="ja-JP" altLang="en-US" sz="1400" b="1" dirty="0">
                <a:latin typeface="メイリオ" panose="020B0604030504040204" pitchFamily="50" charset="-128"/>
                <a:ea typeface="メイリオ" panose="020B0604030504040204" pitchFamily="50" charset="-128"/>
              </a:rPr>
              <a:t> 同期処理結果を </a:t>
            </a:r>
            <a:r>
              <a:rPr lang="en-US" altLang="ja-JP" sz="1400" b="1" dirty="0" err="1">
                <a:latin typeface="メイリオ" panose="020B0604030504040204" pitchFamily="50" charset="-128"/>
                <a:ea typeface="メイリオ" panose="020B0604030504040204" pitchFamily="50" charset="-128"/>
              </a:rPr>
              <a:t>CSExport</a:t>
            </a:r>
            <a:r>
              <a:rPr lang="en-US" altLang="ja-JP" sz="1400" b="1" dirty="0">
                <a:latin typeface="メイリオ" panose="020B0604030504040204" pitchFamily="50" charset="-128"/>
                <a:ea typeface="メイリオ" panose="020B0604030504040204" pitchFamily="50" charset="-128"/>
              </a:rPr>
              <a:t> Analyzer </a:t>
            </a:r>
            <a:r>
              <a:rPr lang="ja-JP" altLang="en-US" sz="1400" b="1" dirty="0">
                <a:latin typeface="メイリオ" panose="020B0604030504040204" pitchFamily="50" charset="-128"/>
                <a:ea typeface="メイリオ" panose="020B0604030504040204" pitchFamily="50" charset="-128"/>
              </a:rPr>
              <a:t>で出力したファイル内容を確認します。</a:t>
            </a:r>
            <a:endParaRPr lang="en-US" altLang="ja-JP" sz="1400" b="1" dirty="0">
              <a:latin typeface="メイリオ" panose="020B0604030504040204" pitchFamily="50" charset="-128"/>
              <a:ea typeface="メイリオ" panose="020B0604030504040204" pitchFamily="50" charset="-128"/>
            </a:endParaRPr>
          </a:p>
          <a:p>
            <a:r>
              <a:rPr lang="ja-JP" altLang="en-US" sz="1400" b="1" dirty="0">
                <a:latin typeface="メイリオ" panose="020B0604030504040204" pitchFamily="50" charset="-128"/>
                <a:ea typeface="メイリオ" panose="020B0604030504040204" pitchFamily="50" charset="-128"/>
              </a:rPr>
              <a:t>       </a:t>
            </a:r>
            <a:endParaRPr lang="en-US" altLang="ja-JP" sz="1400" b="1"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214BD773-875C-4F00-827C-3BA0B0B81C7A}"/>
              </a:ext>
            </a:extLst>
          </p:cNvPr>
          <p:cNvSpPr txBox="1"/>
          <p:nvPr/>
        </p:nvSpPr>
        <p:spPr>
          <a:xfrm>
            <a:off x="295710" y="3609610"/>
            <a:ext cx="9156300" cy="307777"/>
          </a:xfrm>
          <a:prstGeom prst="rect">
            <a:avLst/>
          </a:prstGeom>
          <a:noFill/>
        </p:spPr>
        <p:txBody>
          <a:bodyPr wrap="square">
            <a:spAutoFit/>
          </a:bodyPr>
          <a:lstStyle/>
          <a:p>
            <a:r>
              <a:rPr lang="en-US" altLang="ja-JP" sz="1400" b="1" dirty="0">
                <a:latin typeface="メイリオ" panose="020B0604030504040204" pitchFamily="50" charset="-128"/>
                <a:ea typeface="メイリオ" panose="020B0604030504040204" pitchFamily="50" charset="-128"/>
              </a:rPr>
              <a:t>9-2.</a:t>
            </a:r>
            <a:r>
              <a:rPr lang="ja-JP" altLang="en-US" sz="1400" b="1" dirty="0">
                <a:latin typeface="メイリオ" panose="020B0604030504040204" pitchFamily="50" charset="-128"/>
                <a:ea typeface="メイリオ" panose="020B0604030504040204" pitchFamily="50" charset="-128"/>
              </a:rPr>
              <a:t> アップグレード前に実施した </a:t>
            </a:r>
            <a:r>
              <a:rPr lang="en-US" altLang="ja-JP" sz="1400" b="1" dirty="0">
                <a:latin typeface="メイリオ" panose="020B0604030504040204" pitchFamily="50" charset="-128"/>
                <a:ea typeface="メイリオ" panose="020B0604030504040204" pitchFamily="50" charset="-128"/>
              </a:rPr>
              <a:t>1 </a:t>
            </a:r>
            <a:r>
              <a:rPr lang="ja-JP" altLang="en-US" sz="1400" b="1" dirty="0">
                <a:latin typeface="メイリオ" panose="020B0604030504040204" pitchFamily="50" charset="-128"/>
                <a:ea typeface="メイリオ" panose="020B0604030504040204" pitchFamily="50" charset="-128"/>
              </a:rPr>
              <a:t>の手順同様に各情報を確認し、問題がないことを確認します。</a:t>
            </a:r>
            <a:endParaRPr lang="en-US" altLang="ja-JP" sz="1400" b="1" dirty="0">
              <a:latin typeface="メイリオ" panose="020B0604030504040204" pitchFamily="50" charset="-128"/>
              <a:ea typeface="メイリオ" panose="020B0604030504040204" pitchFamily="50" charset="-128"/>
            </a:endParaRPr>
          </a:p>
        </p:txBody>
      </p:sp>
      <p:sp>
        <p:nvSpPr>
          <p:cNvPr id="2" name="テキスト ボックス 1">
            <a:extLst>
              <a:ext uri="{FF2B5EF4-FFF2-40B4-BE49-F238E27FC236}">
                <a16:creationId xmlns:a16="http://schemas.microsoft.com/office/drawing/2014/main" id="{E3E706B1-593F-2DFA-8D00-99BF1B32ACA9}"/>
              </a:ext>
            </a:extLst>
          </p:cNvPr>
          <p:cNvSpPr txBox="1"/>
          <p:nvPr/>
        </p:nvSpPr>
        <p:spPr>
          <a:xfrm>
            <a:off x="295710" y="2110729"/>
            <a:ext cx="11356596" cy="738664"/>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 </a:t>
            </a:r>
            <a:r>
              <a:rPr lang="en-US" altLang="ja-JP" sz="1400" dirty="0" err="1">
                <a:latin typeface="メイリオ" panose="020B0604030504040204" pitchFamily="50" charset="-128"/>
                <a:ea typeface="メイリオ" panose="020B0604030504040204" pitchFamily="50" charset="-128"/>
              </a:rPr>
              <a:t>CSExport</a:t>
            </a:r>
            <a:r>
              <a:rPr lang="en-US" altLang="ja-JP" sz="1400" dirty="0">
                <a:latin typeface="メイリオ" panose="020B0604030504040204" pitchFamily="50" charset="-128"/>
                <a:ea typeface="メイリオ" panose="020B0604030504040204" pitchFamily="50" charset="-128"/>
              </a:rPr>
              <a:t> Analyzer</a:t>
            </a:r>
            <a:r>
              <a:rPr lang="ja-JP" altLang="en-US" sz="1400" dirty="0">
                <a:latin typeface="メイリオ" panose="020B0604030504040204" pitchFamily="50" charset="-128"/>
                <a:ea typeface="メイリオ" panose="020B0604030504040204" pitchFamily="50" charset="-128"/>
              </a:rPr>
              <a:t>を利用して比較する方法もあります。詳細はこちらのブログをご覧ください。</a:t>
            </a: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a:t>
            </a:r>
            <a:r>
              <a:rPr lang="en-US" altLang="ja-JP" sz="1400" dirty="0">
                <a:latin typeface="メイリオ" panose="020B0604030504040204" pitchFamily="50" charset="-128"/>
                <a:ea typeface="メイリオ" panose="020B0604030504040204" pitchFamily="50" charset="-128"/>
              </a:rPr>
              <a:t>3. </a:t>
            </a:r>
            <a:r>
              <a:rPr lang="ja-JP" altLang="en-US" sz="1400" dirty="0">
                <a:latin typeface="メイリオ" panose="020B0604030504040204" pitchFamily="50" charset="-128"/>
                <a:ea typeface="メイリオ" panose="020B0604030504040204" pitchFamily="50" charset="-128"/>
              </a:rPr>
              <a:t>どうやって大きな作業に向けた事前確認で安心できるの？」の項目に記載があります。</a:t>
            </a:r>
            <a:br>
              <a:rPr lang="en-US" altLang="ja-JP" sz="1400" dirty="0">
                <a:latin typeface="メイリオ" panose="020B0604030504040204" pitchFamily="50" charset="-128"/>
                <a:ea typeface="メイリオ" panose="020B0604030504040204" pitchFamily="50" charset="-128"/>
              </a:rPr>
            </a:b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hlinkClick r:id="rId2"/>
              </a:rPr>
              <a:t>ステージング サーバーのすゝめ </a:t>
            </a:r>
            <a:r>
              <a:rPr lang="en-US" altLang="ja-JP" sz="1400" dirty="0">
                <a:latin typeface="メイリオ" panose="020B0604030504040204" pitchFamily="50" charset="-128"/>
                <a:ea typeface="メイリオ" panose="020B0604030504040204" pitchFamily="50" charset="-128"/>
                <a:hlinkClick r:id="rId2"/>
              </a:rPr>
              <a:t>| Japan Azure Identity Support Blog (jpazureid.github.io)</a:t>
            </a:r>
            <a:endParaRPr lang="en-US" altLang="ja-JP" sz="1400" dirty="0">
              <a:latin typeface="メイリオ" panose="020B0604030504040204" pitchFamily="50" charset="-128"/>
              <a:ea typeface="メイリオ" panose="020B0604030504040204" pitchFamily="50" charset="-128"/>
            </a:endParaRPr>
          </a:p>
        </p:txBody>
      </p:sp>
      <p:sp>
        <p:nvSpPr>
          <p:cNvPr id="4" name="テキスト ボックス 3">
            <a:extLst>
              <a:ext uri="{FF2B5EF4-FFF2-40B4-BE49-F238E27FC236}">
                <a16:creationId xmlns:a16="http://schemas.microsoft.com/office/drawing/2014/main" id="{E97A2DE5-BC80-3FAC-B638-66358EEE9790}"/>
              </a:ext>
            </a:extLst>
          </p:cNvPr>
          <p:cNvSpPr txBox="1"/>
          <p:nvPr/>
        </p:nvSpPr>
        <p:spPr>
          <a:xfrm>
            <a:off x="417702" y="4562425"/>
            <a:ext cx="11356595" cy="523220"/>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Azure AD Connect </a:t>
            </a:r>
            <a:r>
              <a:rPr lang="ja-JP" altLang="en-US" sz="1400" dirty="0">
                <a:latin typeface="メイリオ" panose="020B0604030504040204" pitchFamily="50" charset="-128"/>
                <a:ea typeface="メイリオ" panose="020B0604030504040204" pitchFamily="50" charset="-128"/>
              </a:rPr>
              <a:t>は </a:t>
            </a:r>
            <a:r>
              <a:rPr lang="en-US" altLang="ja-JP" sz="1400" dirty="0">
                <a:latin typeface="メイリオ" panose="020B0604030504040204" pitchFamily="50" charset="-128"/>
                <a:ea typeface="メイリオ" panose="020B0604030504040204" pitchFamily="50" charset="-128"/>
              </a:rPr>
              <a:t>1 </a:t>
            </a:r>
            <a:r>
              <a:rPr lang="ja-JP" altLang="en-US" sz="1400" dirty="0">
                <a:latin typeface="メイリオ" panose="020B0604030504040204" pitchFamily="50" charset="-128"/>
                <a:ea typeface="メイリオ" panose="020B0604030504040204" pitchFamily="50" charset="-128"/>
              </a:rPr>
              <a:t>台がアクティブ、その他が ステージング モード有効状態であれば、問題ありません。</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ステージング モードの切り替えを行う場合には、手順 </a:t>
            </a:r>
            <a:r>
              <a:rPr lang="en-US" altLang="ja-JP" sz="1400" dirty="0">
                <a:latin typeface="メイリオ" panose="020B0604030504040204" pitchFamily="50" charset="-128"/>
                <a:ea typeface="メイリオ" panose="020B0604030504040204" pitchFamily="50" charset="-128"/>
              </a:rPr>
              <a:t>6. 7. </a:t>
            </a:r>
            <a:r>
              <a:rPr lang="ja-JP" altLang="en-US" sz="1400" dirty="0">
                <a:latin typeface="メイリオ" panose="020B0604030504040204" pitchFamily="50" charset="-128"/>
                <a:ea typeface="メイリオ" panose="020B0604030504040204" pitchFamily="50" charset="-128"/>
              </a:rPr>
              <a:t>を参考にしてください。</a:t>
            </a:r>
            <a:endParaRPr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922626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F92E717C-AC78-43D2-A901-F6180883DCBA}"/>
              </a:ext>
            </a:extLst>
          </p:cNvPr>
          <p:cNvSpPr txBox="1"/>
          <p:nvPr/>
        </p:nvSpPr>
        <p:spPr>
          <a:xfrm>
            <a:off x="295712" y="263577"/>
            <a:ext cx="11356596" cy="369332"/>
          </a:xfrm>
          <a:prstGeom prst="rect">
            <a:avLst/>
          </a:prstGeom>
          <a:noFill/>
        </p:spPr>
        <p:txBody>
          <a:bodyPr wrap="square">
            <a:spAutoFit/>
          </a:bodyPr>
          <a:lstStyle/>
          <a:p>
            <a:r>
              <a:rPr lang="ja-JP" altLang="en-US" sz="1800" b="1" dirty="0">
                <a:latin typeface="Meiryo UI" panose="020B0604030504040204" pitchFamily="50" charset="-128"/>
                <a:ea typeface="Meiryo UI" panose="020B0604030504040204" pitchFamily="50" charset="-128"/>
              </a:rPr>
              <a:t>参考情報</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9683E9BB-142C-4A5F-8886-B0F9C20C54E9}"/>
              </a:ext>
            </a:extLst>
          </p:cNvPr>
          <p:cNvSpPr txBox="1"/>
          <p:nvPr/>
        </p:nvSpPr>
        <p:spPr>
          <a:xfrm>
            <a:off x="295710" y="884578"/>
            <a:ext cx="8348560" cy="307777"/>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下記 </a:t>
            </a:r>
            <a:r>
              <a:rPr lang="en-US" altLang="ja-JP" sz="1400" dirty="0">
                <a:latin typeface="メイリオ" panose="020B0604030504040204" pitchFamily="50" charset="-128"/>
                <a:ea typeface="メイリオ" panose="020B0604030504040204" pitchFamily="50" charset="-128"/>
              </a:rPr>
              <a:t>Azure AD Connect </a:t>
            </a:r>
            <a:r>
              <a:rPr lang="ja-JP" altLang="en-US" sz="1400" dirty="0">
                <a:latin typeface="メイリオ" panose="020B0604030504040204" pitchFamily="50" charset="-128"/>
                <a:ea typeface="メイリオ" panose="020B0604030504040204" pitchFamily="50" charset="-128"/>
              </a:rPr>
              <a:t>についてのトラブルシューティング方法をまとめた技術情報となります。</a:t>
            </a:r>
            <a:endParaRPr lang="en-US" altLang="ja-JP" sz="14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77726F11-1750-4889-AAFC-025AD6B7334A}"/>
              </a:ext>
            </a:extLst>
          </p:cNvPr>
          <p:cNvSpPr txBox="1"/>
          <p:nvPr/>
        </p:nvSpPr>
        <p:spPr>
          <a:xfrm>
            <a:off x="295710" y="1391876"/>
            <a:ext cx="11087637" cy="4616648"/>
          </a:xfrm>
          <a:prstGeom prst="rect">
            <a:avLst/>
          </a:prstGeom>
          <a:noFill/>
        </p:spPr>
        <p:txBody>
          <a:bodyPr wrap="square">
            <a:spAutoFit/>
          </a:bodyPr>
          <a:lstStyle/>
          <a:p>
            <a:r>
              <a:rPr lang="en-US" altLang="ja-JP" sz="1400" dirty="0" err="1">
                <a:latin typeface="メイリオ" panose="020B0604030504040204" pitchFamily="50" charset="-128"/>
                <a:ea typeface="メイリオ" panose="020B0604030504040204" pitchFamily="50" charset="-128"/>
              </a:rPr>
              <a:t>AzureAD</a:t>
            </a:r>
            <a:r>
              <a:rPr lang="en-US" altLang="ja-JP" sz="1400" dirty="0">
                <a:latin typeface="メイリオ" panose="020B0604030504040204" pitchFamily="50" charset="-128"/>
                <a:ea typeface="メイリオ" panose="020B0604030504040204" pitchFamily="50" charset="-128"/>
              </a:rPr>
              <a:t> Connect </a:t>
            </a:r>
            <a:r>
              <a:rPr lang="ja-JP" altLang="en-US" sz="1400" dirty="0">
                <a:latin typeface="メイリオ" panose="020B0604030504040204" pitchFamily="50" charset="-128"/>
                <a:ea typeface="メイリオ" panose="020B0604030504040204" pitchFamily="50" charset="-128"/>
              </a:rPr>
              <a:t>インストール時のソース アンカーに関する問題のトラブル シューティング</a:t>
            </a:r>
            <a:br>
              <a:rPr lang="en-US" altLang="ja-JP" sz="1400" dirty="0">
                <a:latin typeface="メイリオ" panose="020B0604030504040204" pitchFamily="50" charset="-128"/>
                <a:ea typeface="メイリオ" panose="020B0604030504040204" pitchFamily="50" charset="-128"/>
              </a:rPr>
            </a:br>
            <a:r>
              <a:rPr lang="en-US" altLang="ja-JP" sz="1400" dirty="0">
                <a:latin typeface="メイリオ" panose="020B0604030504040204" pitchFamily="50" charset="-128"/>
                <a:ea typeface="メイリオ" panose="020B0604030504040204" pitchFamily="50" charset="-128"/>
                <a:hlinkClick r:id="rId2"/>
              </a:rPr>
              <a:t>https://learn.microsoft.com/ja-jp/azure/active-directory/hybrid/connect/tshoot-connect-source-anchor</a:t>
            </a:r>
            <a:endParaRPr lang="en-US" altLang="ja-JP" sz="1400" dirty="0">
              <a:latin typeface="メイリオ" panose="020B0604030504040204" pitchFamily="50" charset="-128"/>
              <a:ea typeface="メイリオ" panose="020B0604030504040204" pitchFamily="50" charset="-128"/>
            </a:endParaRPr>
          </a:p>
          <a:p>
            <a:br>
              <a:rPr lang="en-US" altLang="ja-JP" sz="1400" dirty="0">
                <a:latin typeface="メイリオ" panose="020B0604030504040204" pitchFamily="50" charset="-128"/>
                <a:ea typeface="メイリオ" panose="020B0604030504040204" pitchFamily="50" charset="-128"/>
              </a:rPr>
            </a:br>
            <a:r>
              <a:rPr lang="en-US" altLang="ja-JP" sz="1400" dirty="0">
                <a:latin typeface="メイリオ" panose="020B0604030504040204" pitchFamily="50" charset="-128"/>
                <a:ea typeface="メイリオ" panose="020B0604030504040204" pitchFamily="50" charset="-128"/>
              </a:rPr>
              <a:t>Azure AD </a:t>
            </a:r>
            <a:r>
              <a:rPr lang="ja-JP" altLang="en-US" sz="1400" dirty="0">
                <a:latin typeface="メイリオ" panose="020B0604030504040204" pitchFamily="50" charset="-128"/>
                <a:ea typeface="メイリオ" panose="020B0604030504040204" pitchFamily="50" charset="-128"/>
              </a:rPr>
              <a:t>接続性のトラブルシューティング</a:t>
            </a:r>
          </a:p>
          <a:p>
            <a:r>
              <a:rPr lang="en-US" altLang="ja-JP" sz="1400" dirty="0">
                <a:latin typeface="メイリオ" panose="020B0604030504040204" pitchFamily="50" charset="-128"/>
                <a:ea typeface="メイリオ" panose="020B0604030504040204" pitchFamily="50" charset="-128"/>
                <a:hlinkClick r:id="rId3"/>
              </a:rPr>
              <a:t>https://docs.microsoft.com/ja-jp/azure/active-directory/hybrid/tshoot-connect-connectivity</a:t>
            </a:r>
            <a:endParaRPr lang="en-US" altLang="ja-JP" sz="1400" dirty="0">
              <a:latin typeface="メイリオ" panose="020B0604030504040204" pitchFamily="50" charset="-128"/>
              <a:ea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同期中のエラーのトラブルシューティング</a:t>
            </a:r>
          </a:p>
          <a:p>
            <a:r>
              <a:rPr lang="en-US" altLang="ja-JP" sz="1400" dirty="0">
                <a:latin typeface="メイリオ" panose="020B0604030504040204" pitchFamily="50" charset="-128"/>
                <a:ea typeface="メイリオ" panose="020B0604030504040204" pitchFamily="50" charset="-128"/>
                <a:hlinkClick r:id="rId4"/>
              </a:rPr>
              <a:t>https://docs.microsoft.com/ja-jp/azure/active-directory/hybrid/tshoot-connect-sync-errors</a:t>
            </a:r>
            <a:endParaRPr lang="en-US" altLang="ja-JP" sz="1400" dirty="0">
              <a:latin typeface="メイリオ" panose="020B0604030504040204" pitchFamily="50" charset="-128"/>
              <a:ea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Azure AD Connect Sync </a:t>
            </a:r>
            <a:r>
              <a:rPr lang="ja-JP" altLang="en-US" sz="1400" dirty="0">
                <a:latin typeface="メイリオ" panose="020B0604030504040204" pitchFamily="50" charset="-128"/>
                <a:ea typeface="メイリオ" panose="020B0604030504040204" pitchFamily="50" charset="-128"/>
              </a:rPr>
              <a:t>を使用したオブジェクト同期のトラブルシューティング</a:t>
            </a:r>
          </a:p>
          <a:p>
            <a:r>
              <a:rPr lang="en-US" altLang="ja-JP" sz="1400" dirty="0">
                <a:latin typeface="メイリオ" panose="020B0604030504040204" pitchFamily="50" charset="-128"/>
                <a:ea typeface="メイリオ" panose="020B0604030504040204" pitchFamily="50" charset="-128"/>
                <a:hlinkClick r:id="rId5"/>
              </a:rPr>
              <a:t>https://docs.microsoft.com/ja-jp/azure/active-directory/hybrid/tshoot-connect-objectsync</a:t>
            </a:r>
            <a:endParaRPr lang="en-US" altLang="ja-JP" sz="1400" dirty="0">
              <a:latin typeface="メイリオ" panose="020B0604030504040204" pitchFamily="50" charset="-128"/>
              <a:ea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Azure AD Connect Sync </a:t>
            </a:r>
            <a:r>
              <a:rPr lang="ja-JP" altLang="en-US" sz="1400" dirty="0">
                <a:latin typeface="メイリオ" panose="020B0604030504040204" pitchFamily="50" charset="-128"/>
                <a:ea typeface="メイリオ" panose="020B0604030504040204" pitchFamily="50" charset="-128"/>
              </a:rPr>
              <a:t>を使用したパスワード ハッシュ同期のトラブルシューティング</a:t>
            </a:r>
          </a:p>
          <a:p>
            <a:r>
              <a:rPr lang="en-US" altLang="ja-JP" sz="1400" dirty="0">
                <a:latin typeface="メイリオ" panose="020B0604030504040204" pitchFamily="50" charset="-128"/>
                <a:ea typeface="メイリオ" panose="020B0604030504040204" pitchFamily="50" charset="-128"/>
                <a:hlinkClick r:id="rId6"/>
              </a:rPr>
              <a:t>https://docs.microsoft.com/ja-jp/azure/active-directory/hybrid/tshoot-connect-password-hash-synchronization</a:t>
            </a:r>
            <a:endParaRPr lang="en-US" altLang="ja-JP" sz="1400" dirty="0">
              <a:latin typeface="メイリオ" panose="020B0604030504040204" pitchFamily="50" charset="-128"/>
              <a:ea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Azure Active Directory </a:t>
            </a:r>
            <a:r>
              <a:rPr lang="ja-JP" altLang="en-US" sz="1400" dirty="0">
                <a:latin typeface="メイリオ" panose="020B0604030504040204" pitchFamily="50" charset="-128"/>
                <a:ea typeface="メイリオ" panose="020B0604030504040204" pitchFamily="50" charset="-128"/>
              </a:rPr>
              <a:t>パススルー認証のトラブルシューティング</a:t>
            </a:r>
          </a:p>
          <a:p>
            <a:r>
              <a:rPr lang="en-US" altLang="ja-JP" sz="1400" dirty="0">
                <a:latin typeface="メイリオ" panose="020B0604030504040204" pitchFamily="50" charset="-128"/>
                <a:ea typeface="メイリオ" panose="020B0604030504040204" pitchFamily="50" charset="-128"/>
                <a:hlinkClick r:id="rId7"/>
              </a:rPr>
              <a:t>https://docs.microsoft.com/ja-jp/azure/active-directory/hybrid/tshoot-connect-pass-through-authentication</a:t>
            </a:r>
            <a:br>
              <a:rPr lang="en-US" altLang="ja-JP" sz="1400" dirty="0">
                <a:latin typeface="メイリオ" panose="020B0604030504040204" pitchFamily="50" charset="-128"/>
                <a:ea typeface="メイリオ" panose="020B0604030504040204" pitchFamily="50" charset="-128"/>
              </a:rPr>
            </a:b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トラブル シューティング タスクの実行方法</a:t>
            </a:r>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hlinkClick r:id="rId8"/>
              </a:rPr>
              <a:t>https://learn.microsoft.com/ja-jp/azure/active-directory/hybrid/connect/tshoot-connect-objectsync#troubleshooting-task</a:t>
            </a:r>
            <a:endParaRPr lang="en-US" altLang="ja-JP" sz="1400" dirty="0">
              <a:latin typeface="メイリオ" panose="020B0604030504040204" pitchFamily="50" charset="-128"/>
              <a:ea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8655553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AA736D14-9F82-4158-A904-70B73F3AC3C1}"/>
              </a:ext>
            </a:extLst>
          </p:cNvPr>
          <p:cNvSpPr txBox="1"/>
          <p:nvPr/>
        </p:nvSpPr>
        <p:spPr>
          <a:xfrm>
            <a:off x="295712" y="624303"/>
            <a:ext cx="11356596" cy="369332"/>
          </a:xfrm>
          <a:prstGeom prst="rect">
            <a:avLst/>
          </a:prstGeom>
          <a:noFill/>
        </p:spPr>
        <p:txBody>
          <a:bodyPr wrap="square">
            <a:spAutoFit/>
          </a:bodyPr>
          <a:lstStyle/>
          <a:p>
            <a:r>
              <a:rPr lang="ja-JP" altLang="en-US" sz="1800" b="1" dirty="0">
                <a:latin typeface="Meiryo UI" panose="020B0604030504040204" pitchFamily="50" charset="-128"/>
                <a:ea typeface="Meiryo UI" panose="020B0604030504040204" pitchFamily="50" charset="-128"/>
              </a:rPr>
              <a:t>アップグレード処理やアップグレード後の動作にて問題が生じた場合</a:t>
            </a:r>
            <a:endParaRPr lang="en-US" altLang="ja-JP" sz="1800" b="1" dirty="0">
              <a:latin typeface="Meiryo UI" panose="020B0604030504040204" pitchFamily="50" charset="-128"/>
              <a:ea typeface="Meiryo UI" panose="020B0604030504040204" pitchFamily="50" charset="-128"/>
            </a:endParaRPr>
          </a:p>
        </p:txBody>
      </p:sp>
      <p:sp>
        <p:nvSpPr>
          <p:cNvPr id="7" name="テキスト ボックス 6">
            <a:extLst>
              <a:ext uri="{FF2B5EF4-FFF2-40B4-BE49-F238E27FC236}">
                <a16:creationId xmlns:a16="http://schemas.microsoft.com/office/drawing/2014/main" id="{F24A8E61-3983-4AF5-9DDA-29B87CF0CFB2}"/>
              </a:ext>
            </a:extLst>
          </p:cNvPr>
          <p:cNvSpPr txBox="1"/>
          <p:nvPr/>
        </p:nvSpPr>
        <p:spPr>
          <a:xfrm>
            <a:off x="513426" y="1469020"/>
            <a:ext cx="9827234" cy="2862322"/>
          </a:xfrm>
          <a:prstGeom prst="rect">
            <a:avLst/>
          </a:prstGeom>
          <a:noFill/>
        </p:spPr>
        <p:txBody>
          <a:bodyPr wrap="square">
            <a:spAutoFit/>
          </a:bodyPr>
          <a:lstStyle/>
          <a:p>
            <a:r>
              <a:rPr lang="ja-JP" altLang="en-US" sz="1200" dirty="0">
                <a:latin typeface="メイリオ" panose="020B0604030504040204" pitchFamily="50" charset="-128"/>
                <a:ea typeface="メイリオ" panose="020B0604030504040204" pitchFamily="50" charset="-128"/>
              </a:rPr>
              <a:t>お問い合わせを起票いただく際、下記を事前にお知らせいただくことで対応が円滑に進みます。</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環境 </a:t>
            </a:r>
            <a:r>
              <a:rPr lang="en-US" altLang="ja-JP" sz="1200" dirty="0">
                <a:latin typeface="メイリオ" panose="020B0604030504040204" pitchFamily="50" charset="-128"/>
                <a:ea typeface="メイリオ" panose="020B0604030504040204" pitchFamily="50" charset="-128"/>
              </a:rPr>
              <a:t>: OS / Azure AD Connect </a:t>
            </a:r>
            <a:r>
              <a:rPr lang="ja-JP" altLang="en-US" sz="1200" dirty="0">
                <a:latin typeface="メイリオ" panose="020B0604030504040204" pitchFamily="50" charset="-128"/>
                <a:ea typeface="メイリオ" panose="020B0604030504040204" pitchFamily="50" charset="-128"/>
              </a:rPr>
              <a:t>インストール バージョン</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構成 </a:t>
            </a:r>
            <a:r>
              <a:rPr lang="en-US" altLang="ja-JP" sz="1200" dirty="0">
                <a:latin typeface="メイリオ" panose="020B0604030504040204" pitchFamily="50" charset="-128"/>
                <a:ea typeface="メイリオ" panose="020B0604030504040204" pitchFamily="50" charset="-128"/>
              </a:rPr>
              <a:t>: 1 </a:t>
            </a:r>
            <a:r>
              <a:rPr lang="ja-JP" altLang="en-US" sz="1200" dirty="0">
                <a:latin typeface="メイリオ" panose="020B0604030504040204" pitchFamily="50" charset="-128"/>
                <a:ea typeface="メイリオ" panose="020B0604030504040204" pitchFamily="50" charset="-128"/>
              </a:rPr>
              <a:t>台構成、複数台構成</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経緯 </a:t>
            </a:r>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作業内容や作業中など</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発生事象 </a:t>
            </a:r>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エラーメッセージが表示されている場合には画面キャプチャを取得し、アップロードをお願いします。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ログ情報 </a:t>
            </a:r>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上述の確認結果にてお気づきになったメッセージなど</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下記にて弊社チーム ブログにて情報採取ツールを公開させていただいています。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初動調査にて取得いただくことが想定されるため、お問い合わせ前に取得いただくことでスムーズにご支援が可能となります。</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AADC </a:t>
            </a:r>
            <a:r>
              <a:rPr lang="ja-JP" altLang="en-US" sz="1200" dirty="0">
                <a:latin typeface="メイリオ" panose="020B0604030504040204" pitchFamily="50" charset="-128"/>
                <a:ea typeface="メイリオ" panose="020B0604030504040204" pitchFamily="50" charset="-128"/>
              </a:rPr>
              <a:t>サーバー情報一括採取ツール</a:t>
            </a:r>
          </a:p>
          <a:p>
            <a:r>
              <a:rPr lang="en-US" altLang="ja-JP" sz="1200" dirty="0">
                <a:latin typeface="メイリオ" panose="020B0604030504040204" pitchFamily="50" charset="-128"/>
                <a:ea typeface="メイリオ" panose="020B0604030504040204" pitchFamily="50" charset="-128"/>
              </a:rPr>
              <a:t>https://github.com/jpazureid/aadconnect-diagnostic</a:t>
            </a:r>
          </a:p>
          <a:p>
            <a:endParaRPr lang="en-US" altLang="ja-JP"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4687824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4DD0BF5-7EAB-4E18-A2EE-F4972D6CE869}"/>
              </a:ext>
            </a:extLst>
          </p:cNvPr>
          <p:cNvSpPr txBox="1"/>
          <p:nvPr/>
        </p:nvSpPr>
        <p:spPr>
          <a:xfrm>
            <a:off x="295712" y="263577"/>
            <a:ext cx="11356596" cy="369332"/>
          </a:xfrm>
          <a:prstGeom prst="rect">
            <a:avLst/>
          </a:prstGeom>
          <a:noFill/>
        </p:spPr>
        <p:txBody>
          <a:bodyPr wrap="square">
            <a:spAutoFit/>
          </a:bodyPr>
          <a:lstStyle/>
          <a:p>
            <a:pPr marL="342900" indent="-342900">
              <a:buAutoNum type="arabicPeriod"/>
            </a:pPr>
            <a:r>
              <a:rPr lang="ja-JP" altLang="en-US" sz="1800" b="1" dirty="0">
                <a:latin typeface="Meiryo UI" panose="020B0604030504040204" pitchFamily="50" charset="-128"/>
                <a:ea typeface="Meiryo UI" panose="020B0604030504040204" pitchFamily="50" charset="-128"/>
              </a:rPr>
              <a:t>既存環境の </a:t>
            </a:r>
            <a:r>
              <a:rPr lang="en-US" altLang="ja-JP" sz="1800" b="1" dirty="0" err="1">
                <a:latin typeface="Meiryo UI" panose="020B0604030504040204" pitchFamily="50" charset="-128"/>
                <a:ea typeface="Meiryo UI" panose="020B0604030504040204" pitchFamily="50" charset="-128"/>
              </a:rPr>
              <a:t>ServerA</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にて、動作状況の確認などアップグレード前の事前確認を行います。</a:t>
            </a:r>
          </a:p>
        </p:txBody>
      </p:sp>
      <p:sp>
        <p:nvSpPr>
          <p:cNvPr id="5" name="テキスト ボックス 4">
            <a:extLst>
              <a:ext uri="{FF2B5EF4-FFF2-40B4-BE49-F238E27FC236}">
                <a16:creationId xmlns:a16="http://schemas.microsoft.com/office/drawing/2014/main" id="{1F87C986-1724-49A9-9EE0-BD5992D9BBE5}"/>
              </a:ext>
            </a:extLst>
          </p:cNvPr>
          <p:cNvSpPr txBox="1"/>
          <p:nvPr/>
        </p:nvSpPr>
        <p:spPr>
          <a:xfrm>
            <a:off x="295712" y="884578"/>
            <a:ext cx="6094602" cy="307777"/>
          </a:xfrm>
          <a:prstGeom prst="rect">
            <a:avLst/>
          </a:prstGeom>
          <a:noFill/>
        </p:spPr>
        <p:txBody>
          <a:bodyPr wrap="square">
            <a:spAutoFit/>
          </a:bodyPr>
          <a:lstStyle/>
          <a:p>
            <a:r>
              <a:rPr lang="en-US" altLang="ja-JP" sz="1400" b="1" dirty="0">
                <a:latin typeface="Meiryo UI" panose="020B0604030504040204" pitchFamily="50" charset="-128"/>
                <a:ea typeface="Meiryo UI" panose="020B0604030504040204" pitchFamily="50" charset="-128"/>
              </a:rPr>
              <a:t>1-1</a:t>
            </a:r>
            <a:r>
              <a:rPr lang="ja-JP" altLang="en-US" sz="1400" b="1" dirty="0">
                <a:latin typeface="Meiryo UI" panose="020B0604030504040204" pitchFamily="50" charset="-128"/>
                <a:ea typeface="Meiryo UI" panose="020B0604030504040204" pitchFamily="50" charset="-128"/>
              </a:rPr>
              <a:t>. 同期処理で問題が生じていないかを確認します。</a:t>
            </a:r>
          </a:p>
        </p:txBody>
      </p:sp>
      <p:pic>
        <p:nvPicPr>
          <p:cNvPr id="7" name="図 6">
            <a:extLst>
              <a:ext uri="{FF2B5EF4-FFF2-40B4-BE49-F238E27FC236}">
                <a16:creationId xmlns:a16="http://schemas.microsoft.com/office/drawing/2014/main" id="{C60D76A7-30E6-4FC2-9A5D-209AB65875E0}"/>
              </a:ext>
            </a:extLst>
          </p:cNvPr>
          <p:cNvPicPr>
            <a:picLocks noChangeAspect="1"/>
          </p:cNvPicPr>
          <p:nvPr/>
        </p:nvPicPr>
        <p:blipFill>
          <a:blip r:embed="rId2"/>
          <a:stretch>
            <a:fillRect/>
          </a:stretch>
        </p:blipFill>
        <p:spPr>
          <a:xfrm>
            <a:off x="367718" y="1253910"/>
            <a:ext cx="6704202" cy="5259388"/>
          </a:xfrm>
          <a:prstGeom prst="rect">
            <a:avLst/>
          </a:prstGeom>
        </p:spPr>
      </p:pic>
      <p:sp>
        <p:nvSpPr>
          <p:cNvPr id="9" name="テキスト ボックス 8">
            <a:extLst>
              <a:ext uri="{FF2B5EF4-FFF2-40B4-BE49-F238E27FC236}">
                <a16:creationId xmlns:a16="http://schemas.microsoft.com/office/drawing/2014/main" id="{FD5B5633-9080-4252-A0F6-B8BAAD687479}"/>
              </a:ext>
            </a:extLst>
          </p:cNvPr>
          <p:cNvSpPr txBox="1"/>
          <p:nvPr/>
        </p:nvSpPr>
        <p:spPr>
          <a:xfrm>
            <a:off x="7268361" y="1901044"/>
            <a:ext cx="4555921" cy="4339650"/>
          </a:xfrm>
          <a:prstGeom prst="rect">
            <a:avLst/>
          </a:prstGeom>
          <a:noFill/>
        </p:spPr>
        <p:txBody>
          <a:bodyPr wrap="square">
            <a:spAutoFit/>
          </a:bodyPr>
          <a:lstStyle/>
          <a:p>
            <a:r>
              <a:rPr lang="ja-JP" altLang="en-US" sz="1200" dirty="0">
                <a:latin typeface="メイリオ" panose="020B0604030504040204" pitchFamily="50" charset="-128"/>
                <a:ea typeface="メイリオ" panose="020B0604030504040204" pitchFamily="50" charset="-128"/>
              </a:rPr>
              <a:t>手順</a:t>
            </a:r>
            <a:endParaRPr lang="en-US" altLang="ja-JP" sz="1200" dirty="0">
              <a:latin typeface="メイリオ" panose="020B0604030504040204" pitchFamily="50" charset="-128"/>
              <a:ea typeface="メイリオ" panose="020B0604030504040204" pitchFamily="50" charset="-128"/>
            </a:endParaRPr>
          </a:p>
          <a:p>
            <a:pPr marL="228600" indent="-228600">
              <a:buAutoNum type="arabicPeriod"/>
            </a:pPr>
            <a:r>
              <a:rPr lang="en-US" altLang="ja-JP" sz="1200" dirty="0">
                <a:latin typeface="メイリオ" panose="020B0604030504040204" pitchFamily="50" charset="-128"/>
                <a:ea typeface="メイリオ" panose="020B0604030504040204" pitchFamily="50" charset="-128"/>
              </a:rPr>
              <a:t>Azure AD Connect </a:t>
            </a:r>
            <a:r>
              <a:rPr lang="ja-JP" altLang="en-US" sz="1200" dirty="0">
                <a:latin typeface="メイリオ" panose="020B0604030504040204" pitchFamily="50" charset="-128"/>
                <a:ea typeface="メイリオ" panose="020B0604030504040204" pitchFamily="50" charset="-128"/>
              </a:rPr>
              <a:t>サーバーにログオンします。</a:t>
            </a:r>
            <a:endParaRPr lang="en-US" altLang="ja-JP" sz="1200" dirty="0">
              <a:latin typeface="メイリオ" panose="020B0604030504040204" pitchFamily="50" charset="-128"/>
              <a:ea typeface="メイリオ" panose="020B0604030504040204" pitchFamily="50" charset="-128"/>
            </a:endParaRPr>
          </a:p>
          <a:p>
            <a:pPr marL="228600" indent="-228600">
              <a:buAutoNum type="arabicPeriod"/>
            </a:pP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スタート</a:t>
            </a:r>
            <a:r>
              <a:rPr lang="en-US" altLang="ja-JP" sz="1200" dirty="0">
                <a:latin typeface="メイリオ" panose="020B0604030504040204" pitchFamily="50" charset="-128"/>
                <a:ea typeface="メイリオ" panose="020B0604030504040204" pitchFamily="50" charset="-128"/>
              </a:rPr>
              <a:t>] – [Azure AD Connect] – [Synchronization Service]</a:t>
            </a:r>
            <a:r>
              <a:rPr lang="ja-JP" altLang="en-US" sz="1200" dirty="0">
                <a:latin typeface="メイリオ" panose="020B0604030504040204" pitchFamily="50" charset="-128"/>
                <a:ea typeface="メイリオ" panose="020B0604030504040204" pitchFamily="50" charset="-128"/>
              </a:rPr>
              <a:t> から </a:t>
            </a:r>
            <a:r>
              <a:rPr lang="en-US" altLang="ja-JP" sz="1200" dirty="0">
                <a:latin typeface="メイリオ" panose="020B0604030504040204" pitchFamily="50" charset="-128"/>
                <a:ea typeface="メイリオ" panose="020B0604030504040204" pitchFamily="50" charset="-128"/>
              </a:rPr>
              <a:t>Synchronization Service Manager </a:t>
            </a:r>
            <a:r>
              <a:rPr lang="ja-JP" altLang="en-US" sz="1200" dirty="0">
                <a:latin typeface="メイリオ" panose="020B0604030504040204" pitchFamily="50" charset="-128"/>
                <a:ea typeface="メイリオ" panose="020B0604030504040204" pitchFamily="50" charset="-128"/>
              </a:rPr>
              <a:t>を起動します。</a:t>
            </a:r>
            <a:endParaRPr lang="en-US" altLang="ja-JP" sz="1200" dirty="0">
              <a:latin typeface="メイリオ" panose="020B0604030504040204" pitchFamily="50" charset="-128"/>
              <a:ea typeface="メイリオ" panose="020B0604030504040204" pitchFamily="50" charset="-128"/>
            </a:endParaRPr>
          </a:p>
          <a:p>
            <a:pPr marL="228600" indent="-228600">
              <a:buAutoNum type="arabicPeriod"/>
            </a:pPr>
            <a:r>
              <a:rPr lang="ja-JP" altLang="en-US" sz="1200" dirty="0">
                <a:latin typeface="メイリオ" panose="020B0604030504040204" pitchFamily="50" charset="-128"/>
                <a:ea typeface="メイリオ" panose="020B0604030504040204" pitchFamily="50" charset="-128"/>
              </a:rPr>
              <a:t>左のような画面が表示されることを確認します。</a:t>
            </a:r>
            <a:endParaRPr lang="en-US" altLang="ja-JP" sz="1200" dirty="0">
              <a:latin typeface="メイリオ" panose="020B0604030504040204" pitchFamily="50" charset="-128"/>
              <a:ea typeface="メイリオ" panose="020B0604030504040204" pitchFamily="50" charset="-128"/>
            </a:endParaRPr>
          </a:p>
          <a:p>
            <a:pPr marL="228600" indent="-228600">
              <a:buAutoNum type="arabicPeriod"/>
            </a:pPr>
            <a:r>
              <a:rPr lang="ja-JP" altLang="en-US" sz="1200" dirty="0">
                <a:latin typeface="メイリオ" panose="020B0604030504040204" pitchFamily="50" charset="-128"/>
                <a:ea typeface="メイリオ" panose="020B0604030504040204" pitchFamily="50" charset="-128"/>
              </a:rPr>
              <a:t>以下の内容を確認してください。</a:t>
            </a: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各処理の </a:t>
            </a:r>
            <a:r>
              <a:rPr lang="en-US" altLang="ja-JP" sz="1200" dirty="0">
                <a:latin typeface="メイリオ" panose="020B0604030504040204" pitchFamily="50" charset="-128"/>
                <a:ea typeface="メイリオ" panose="020B0604030504040204" pitchFamily="50" charset="-128"/>
              </a:rPr>
              <a:t>Status </a:t>
            </a:r>
            <a:r>
              <a:rPr lang="ja-JP" altLang="en-US" sz="1200" dirty="0">
                <a:latin typeface="メイリオ" panose="020B0604030504040204" pitchFamily="50" charset="-128"/>
                <a:ea typeface="メイリオ" panose="020B0604030504040204" pitchFamily="50" charset="-128"/>
              </a:rPr>
              <a:t>が </a:t>
            </a:r>
            <a:r>
              <a:rPr lang="en-US" altLang="ja-JP" sz="1200" dirty="0">
                <a:latin typeface="メイリオ" panose="020B0604030504040204" pitchFamily="50" charset="-128"/>
                <a:ea typeface="メイリオ" panose="020B0604030504040204" pitchFamily="50" charset="-128"/>
              </a:rPr>
              <a:t>success </a:t>
            </a:r>
            <a:r>
              <a:rPr lang="ja-JP" altLang="en-US" sz="1200" dirty="0">
                <a:latin typeface="メイリオ" panose="020B0604030504040204" pitchFamily="50" charset="-128"/>
                <a:ea typeface="メイリオ" panose="020B0604030504040204" pitchFamily="50" charset="-128"/>
              </a:rPr>
              <a:t>になっていること</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Start /End Time </a:t>
            </a:r>
            <a:r>
              <a:rPr lang="ja-JP" altLang="en-US" sz="1200" dirty="0">
                <a:latin typeface="メイリオ" panose="020B0604030504040204" pitchFamily="50" charset="-128"/>
                <a:ea typeface="メイリオ" panose="020B0604030504040204" pitchFamily="50" charset="-128"/>
              </a:rPr>
              <a:t>が直近で成功していること</a:t>
            </a:r>
            <a:br>
              <a:rPr lang="en-US" altLang="ja-JP" sz="1200" dirty="0">
                <a:latin typeface="メイリオ" panose="020B0604030504040204" pitchFamily="50" charset="-128"/>
                <a:ea typeface="メイリオ" panose="020B0604030504040204" pitchFamily="50" charset="-128"/>
              </a:rPr>
            </a:br>
            <a:br>
              <a:rPr lang="en-US" altLang="ja-JP" sz="1200" dirty="0">
                <a:latin typeface="メイリオ" panose="020B0604030504040204" pitchFamily="50" charset="-128"/>
                <a:ea typeface="メイリオ" panose="020B0604030504040204" pitchFamily="50" charset="-128"/>
              </a:rPr>
            </a:br>
            <a:r>
              <a:rPr lang="en-US" altLang="ja-JP" sz="1200" dirty="0">
                <a:latin typeface="メイリオ" panose="020B0604030504040204" pitchFamily="50" charset="-128"/>
                <a:ea typeface="メイリオ" panose="020B0604030504040204" pitchFamily="50" charset="-128"/>
              </a:rPr>
              <a:t>5. Status </a:t>
            </a:r>
            <a:r>
              <a:rPr lang="ja-JP" altLang="en-US" sz="1200" dirty="0">
                <a:latin typeface="メイリオ" panose="020B0604030504040204" pitchFamily="50" charset="-128"/>
                <a:ea typeface="メイリオ" panose="020B0604030504040204" pitchFamily="50" charset="-128"/>
              </a:rPr>
              <a:t>が </a:t>
            </a:r>
            <a:r>
              <a:rPr lang="en-US" altLang="ja-JP" sz="1200" dirty="0">
                <a:latin typeface="メイリオ" panose="020B0604030504040204" pitchFamily="50" charset="-128"/>
                <a:ea typeface="メイリオ" panose="020B0604030504040204" pitchFamily="50" charset="-128"/>
              </a:rPr>
              <a:t>Success </a:t>
            </a:r>
            <a:r>
              <a:rPr lang="ja-JP" altLang="en-US" sz="1200" dirty="0">
                <a:latin typeface="メイリオ" panose="020B0604030504040204" pitchFamily="50" charset="-128"/>
                <a:ea typeface="メイリオ" panose="020B0604030504040204" pitchFamily="50" charset="-128"/>
              </a:rPr>
              <a:t>以外になっている場合は、 </a:t>
            </a:r>
            <a:r>
              <a:rPr lang="en-US" altLang="ja-JP" sz="1200" dirty="0">
                <a:latin typeface="メイリオ" panose="020B0604030504040204" pitchFamily="50" charset="-128"/>
                <a:ea typeface="メイリオ" panose="020B0604030504040204" pitchFamily="50" charset="-128"/>
              </a:rPr>
              <a:t>Success </a:t>
            </a:r>
            <a:r>
              <a:rPr lang="ja-JP" altLang="en-US" sz="1200" dirty="0">
                <a:latin typeface="メイリオ" panose="020B0604030504040204" pitchFamily="50" charset="-128"/>
                <a:ea typeface="メイリオ" panose="020B0604030504040204" pitchFamily="50" charset="-128"/>
              </a:rPr>
              <a:t>になるように対処を行った後にアップグレード作業を開始ください。</a:t>
            </a:r>
            <a:br>
              <a:rPr lang="en-US" altLang="ja-JP" sz="1200" dirty="0">
                <a:latin typeface="メイリオ" panose="020B0604030504040204" pitchFamily="50" charset="-128"/>
                <a:ea typeface="メイリオ" panose="020B0604030504040204" pitchFamily="50" charset="-128"/>
              </a:rPr>
            </a:b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a:t>
            </a:r>
            <a:r>
              <a:rPr lang="en-US" altLang="ja-JP" sz="1200" dirty="0">
                <a:latin typeface="メイリオ" panose="020B0604030504040204" pitchFamily="50" charset="-128"/>
                <a:ea typeface="メイリオ" panose="020B0604030504040204" pitchFamily="50" charset="-128"/>
              </a:rPr>
              <a:t>Success </a:t>
            </a:r>
            <a:r>
              <a:rPr lang="ja-JP" altLang="en-US" sz="1200" dirty="0">
                <a:latin typeface="メイリオ" panose="020B0604030504040204" pitchFamily="50" charset="-128"/>
                <a:ea typeface="メイリオ" panose="020B0604030504040204" pitchFamily="50" charset="-128"/>
              </a:rPr>
              <a:t>以外の警告やエラーについて許容できる場合はそのままアップグレード作業を実施ください。）</a:t>
            </a:r>
            <a:br>
              <a:rPr lang="en-US" altLang="ja-JP" sz="1200" dirty="0">
                <a:latin typeface="メイリオ" panose="020B0604030504040204" pitchFamily="50" charset="-128"/>
                <a:ea typeface="メイリオ" panose="020B0604030504040204" pitchFamily="50" charset="-128"/>
              </a:rPr>
            </a:br>
            <a:endParaRPr lang="en-US" altLang="ja-JP" sz="1200" dirty="0">
              <a:latin typeface="メイリオ" panose="020B0604030504040204" pitchFamily="50" charset="-128"/>
              <a:ea typeface="メイリオ" panose="020B0604030504040204" pitchFamily="50" charset="-128"/>
            </a:endParaRPr>
          </a:p>
          <a:p>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参考情報</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各 </a:t>
            </a:r>
            <a:r>
              <a:rPr lang="en-US" altLang="ja-JP" sz="1200" dirty="0">
                <a:latin typeface="メイリオ" panose="020B0604030504040204" pitchFamily="50" charset="-128"/>
                <a:ea typeface="メイリオ" panose="020B0604030504040204" pitchFamily="50" charset="-128"/>
              </a:rPr>
              <a:t>Status </a:t>
            </a:r>
            <a:r>
              <a:rPr lang="ja-JP" altLang="en-US" sz="1200" dirty="0">
                <a:latin typeface="メイリオ" panose="020B0604030504040204" pitchFamily="50" charset="-128"/>
                <a:ea typeface="メイリオ" panose="020B0604030504040204" pitchFamily="50" charset="-128"/>
              </a:rPr>
              <a:t>の説明については、下記技術情報をご覧ください。</a:t>
            </a:r>
            <a:endParaRPr lang="en-US" altLang="ja-JP" sz="1200" dirty="0">
              <a:latin typeface="メイリオ" panose="020B0604030504040204" pitchFamily="50" charset="-128"/>
              <a:ea typeface="メイリオ" panose="020B0604030504040204" pitchFamily="50" charset="-128"/>
            </a:endParaRPr>
          </a:p>
          <a:p>
            <a:r>
              <a:rPr lang="en-US" altLang="ja-JP" sz="1200" dirty="0">
                <a:latin typeface="メイリオ" panose="020B0604030504040204" pitchFamily="50" charset="-128"/>
                <a:ea typeface="メイリオ" panose="020B0604030504040204" pitchFamily="50" charset="-128"/>
                <a:hlinkClick r:id="rId3"/>
              </a:rPr>
              <a:t>[</a:t>
            </a:r>
            <a:r>
              <a:rPr lang="ja-JP" altLang="en-US" sz="1200" dirty="0">
                <a:latin typeface="メイリオ" panose="020B0604030504040204" pitchFamily="50" charset="-128"/>
                <a:ea typeface="メイリオ" panose="020B0604030504040204" pitchFamily="50" charset="-128"/>
                <a:hlinkClick r:id="rId3"/>
              </a:rPr>
              <a:t>操作</a:t>
            </a:r>
            <a:r>
              <a:rPr lang="en-US" altLang="ja-JP" sz="1200" dirty="0">
                <a:latin typeface="メイリオ" panose="020B0604030504040204" pitchFamily="50" charset="-128"/>
                <a:ea typeface="メイリオ" panose="020B0604030504040204" pitchFamily="50" charset="-128"/>
                <a:hlinkClick r:id="rId3"/>
              </a:rPr>
              <a:t>] </a:t>
            </a:r>
            <a:r>
              <a:rPr lang="ja-JP" altLang="en-US" sz="1200" dirty="0">
                <a:latin typeface="メイリオ" panose="020B0604030504040204" pitchFamily="50" charset="-128"/>
                <a:ea typeface="メイリオ" panose="020B0604030504040204" pitchFamily="50" charset="-128"/>
                <a:hlinkClick r:id="rId3"/>
              </a:rPr>
              <a:t>タブに表示される情報を理解する</a:t>
            </a:r>
            <a:br>
              <a:rPr lang="en-US" altLang="ja-JP" sz="1200" dirty="0">
                <a:latin typeface="メイリオ" panose="020B0604030504040204" pitchFamily="50" charset="-128"/>
                <a:ea typeface="メイリオ" panose="020B0604030504040204" pitchFamily="50" charset="-128"/>
              </a:rPr>
            </a:br>
            <a:endParaRPr lang="en-US" altLang="ja-JP"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58105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a:extLst>
              <a:ext uri="{FF2B5EF4-FFF2-40B4-BE49-F238E27FC236}">
                <a16:creationId xmlns:a16="http://schemas.microsoft.com/office/drawing/2014/main" id="{65CAB92E-6376-446E-A993-C4D2FE592236}"/>
              </a:ext>
            </a:extLst>
          </p:cNvPr>
          <p:cNvSpPr txBox="1"/>
          <p:nvPr/>
        </p:nvSpPr>
        <p:spPr>
          <a:xfrm>
            <a:off x="374089" y="1189898"/>
            <a:ext cx="6188978" cy="307777"/>
          </a:xfrm>
          <a:prstGeom prst="rect">
            <a:avLst/>
          </a:prstGeom>
          <a:noFill/>
        </p:spPr>
        <p:txBody>
          <a:bodyPr wrap="square">
            <a:spAutoFit/>
          </a:bodyPr>
          <a:lstStyle/>
          <a:p>
            <a:r>
              <a:rPr lang="en-US" altLang="ja-JP" sz="1400" b="1" dirty="0">
                <a:latin typeface="Meiryo UI" panose="020B0604030504040204" pitchFamily="50" charset="-128"/>
                <a:ea typeface="Meiryo UI" panose="020B0604030504040204" pitchFamily="50" charset="-128"/>
              </a:rPr>
              <a:t>1-2. </a:t>
            </a:r>
            <a:r>
              <a:rPr lang="ja-JP" altLang="en-US" sz="1400" b="1" dirty="0">
                <a:latin typeface="Meiryo UI" panose="020B0604030504040204" pitchFamily="50" charset="-128"/>
                <a:ea typeface="Meiryo UI" panose="020B0604030504040204" pitchFamily="50" charset="-128"/>
              </a:rPr>
              <a:t>要件を確認</a:t>
            </a:r>
          </a:p>
        </p:txBody>
      </p:sp>
      <p:sp>
        <p:nvSpPr>
          <p:cNvPr id="11" name="テキスト ボックス 10">
            <a:extLst>
              <a:ext uri="{FF2B5EF4-FFF2-40B4-BE49-F238E27FC236}">
                <a16:creationId xmlns:a16="http://schemas.microsoft.com/office/drawing/2014/main" id="{C5E3011A-3CC7-41F0-858F-DC4F229E9308}"/>
              </a:ext>
            </a:extLst>
          </p:cNvPr>
          <p:cNvSpPr txBox="1"/>
          <p:nvPr/>
        </p:nvSpPr>
        <p:spPr>
          <a:xfrm>
            <a:off x="548260" y="1721689"/>
            <a:ext cx="11356596" cy="2893100"/>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要件を満たしていない状況で運用され、アップグレード後のトラブル対応時に発覚するケースが多く報告されています。</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改めて、各要件を満たしていることを確認してください。</a:t>
            </a:r>
            <a:r>
              <a:rPr lang="en-US" altLang="ja-JP" sz="1400" dirty="0">
                <a:latin typeface="メイリオ" panose="020B0604030504040204" pitchFamily="50" charset="-128"/>
                <a:ea typeface="メイリオ" panose="020B0604030504040204" pitchFamily="50" charset="-128"/>
              </a:rPr>
              <a:t>Azure AD Connect </a:t>
            </a:r>
            <a:r>
              <a:rPr lang="ja-JP" altLang="en-US" sz="1400" dirty="0">
                <a:latin typeface="メイリオ" panose="020B0604030504040204" pitchFamily="50" charset="-128"/>
                <a:ea typeface="メイリオ" panose="020B0604030504040204" pitchFamily="50" charset="-128"/>
              </a:rPr>
              <a:t>サーバーの要件はこちらに記載されています。</a:t>
            </a:r>
            <a:br>
              <a:rPr lang="en-US" altLang="ja-JP" sz="1400" dirty="0">
                <a:latin typeface="メイリオ" panose="020B0604030504040204" pitchFamily="50" charset="-128"/>
                <a:ea typeface="メイリオ" panose="020B0604030504040204" pitchFamily="50" charset="-128"/>
              </a:rPr>
            </a:br>
            <a:r>
              <a:rPr lang="en-US" altLang="ja-JP" sz="1400" dirty="0">
                <a:latin typeface="メイリオ" panose="020B0604030504040204" pitchFamily="50" charset="-128"/>
                <a:ea typeface="メイリオ" panose="020B0604030504040204" pitchFamily="50" charset="-128"/>
                <a:hlinkClick r:id="rId2"/>
              </a:rPr>
              <a:t>Azure AD Connect: </a:t>
            </a:r>
            <a:r>
              <a:rPr lang="ja-JP" altLang="en-US" sz="1400" dirty="0">
                <a:latin typeface="メイリオ" panose="020B0604030504040204" pitchFamily="50" charset="-128"/>
                <a:ea typeface="メイリオ" panose="020B0604030504040204" pitchFamily="50" charset="-128"/>
                <a:hlinkClick r:id="rId2"/>
              </a:rPr>
              <a:t>前提条件とハードウェア </a:t>
            </a:r>
            <a:r>
              <a:rPr lang="en-US" altLang="ja-JP" sz="1400" dirty="0">
                <a:latin typeface="メイリオ" panose="020B0604030504040204" pitchFamily="50" charset="-128"/>
                <a:ea typeface="メイリオ" panose="020B0604030504040204" pitchFamily="50" charset="-128"/>
                <a:hlinkClick r:id="rId2"/>
              </a:rPr>
              <a:t>- Microsoft </a:t>
            </a:r>
            <a:r>
              <a:rPr lang="en-US" altLang="ja-JP" sz="1400" dirty="0" err="1">
                <a:latin typeface="メイリオ" panose="020B0604030504040204" pitchFamily="50" charset="-128"/>
                <a:ea typeface="メイリオ" panose="020B0604030504040204" pitchFamily="50" charset="-128"/>
                <a:hlinkClick r:id="rId2"/>
              </a:rPr>
              <a:t>Entra</a:t>
            </a:r>
            <a:r>
              <a:rPr lang="en-US" altLang="ja-JP" sz="1400" dirty="0">
                <a:latin typeface="メイリオ" panose="020B0604030504040204" pitchFamily="50" charset="-128"/>
                <a:ea typeface="メイリオ" panose="020B0604030504040204" pitchFamily="50" charset="-128"/>
                <a:hlinkClick r:id="rId2"/>
              </a:rPr>
              <a:t> | Microsoft Learn</a:t>
            </a:r>
            <a:endParaRPr lang="en-US" altLang="ja-JP" sz="1400" dirty="0">
              <a:latin typeface="メイリオ" panose="020B0604030504040204" pitchFamily="50" charset="-128"/>
              <a:ea typeface="メイリオ" panose="020B0604030504040204" pitchFamily="50" charset="-128"/>
            </a:endParaRPr>
          </a:p>
          <a:p>
            <a:br>
              <a:rPr lang="en-US" altLang="ja-JP" sz="1400" dirty="0">
                <a:latin typeface="メイリオ" panose="020B0604030504040204" pitchFamily="50" charset="-128"/>
                <a:ea typeface="メイリオ" panose="020B0604030504040204" pitchFamily="50" charset="-128"/>
              </a:rPr>
            </a:br>
            <a:endParaRPr lang="en-US" altLang="ja-JP" sz="1400" dirty="0">
              <a:latin typeface="メイリオ" panose="020B0604030504040204" pitchFamily="50" charset="-128"/>
              <a:ea typeface="メイリオ" panose="020B0604030504040204" pitchFamily="50" charset="-128"/>
            </a:endParaRPr>
          </a:p>
          <a:p>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主なポイント</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Azure AD Connect </a:t>
            </a:r>
            <a:r>
              <a:rPr lang="ja-JP" altLang="en-US" sz="1400" dirty="0">
                <a:latin typeface="メイリオ" panose="020B0604030504040204" pitchFamily="50" charset="-128"/>
                <a:ea typeface="メイリオ" panose="020B0604030504040204" pitchFamily="50" charset="-128"/>
              </a:rPr>
              <a:t>をインストールするサーバーは </a:t>
            </a:r>
            <a:r>
              <a:rPr lang="en-US" altLang="ja-JP" sz="1400" dirty="0">
                <a:latin typeface="メイリオ" panose="020B0604030504040204" pitchFamily="50" charset="-128"/>
                <a:ea typeface="メイリオ" panose="020B0604030504040204" pitchFamily="50" charset="-128"/>
              </a:rPr>
              <a:t>Windows Server 2016 </a:t>
            </a:r>
            <a:r>
              <a:rPr lang="ja-JP" altLang="en-US" sz="1400" dirty="0">
                <a:latin typeface="メイリオ" panose="020B0604030504040204" pitchFamily="50" charset="-128"/>
                <a:ea typeface="メイリオ" panose="020B0604030504040204" pitchFamily="50" charset="-128"/>
              </a:rPr>
              <a:t>以降であるか</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Windows Server </a:t>
            </a:r>
            <a:r>
              <a:rPr lang="ja-JP" altLang="en-US" sz="1400" dirty="0">
                <a:latin typeface="メイリオ" panose="020B0604030504040204" pitchFamily="50" charset="-128"/>
                <a:ea typeface="メイリオ" panose="020B0604030504040204" pitchFamily="50" charset="-128"/>
              </a:rPr>
              <a:t>は完全な </a:t>
            </a:r>
            <a:r>
              <a:rPr lang="en-US" altLang="ja-JP" sz="1400" dirty="0">
                <a:latin typeface="メイリオ" panose="020B0604030504040204" pitchFamily="50" charset="-128"/>
                <a:ea typeface="メイリオ" panose="020B0604030504040204" pitchFamily="50" charset="-128"/>
              </a:rPr>
              <a:t>GUI </a:t>
            </a:r>
            <a:r>
              <a:rPr lang="ja-JP" altLang="en-US" sz="1400" dirty="0">
                <a:latin typeface="メイリオ" panose="020B0604030504040204" pitchFamily="50" charset="-128"/>
                <a:ea typeface="メイリオ" panose="020B0604030504040204" pitchFamily="50" charset="-128"/>
              </a:rPr>
              <a:t>かどうか（</a:t>
            </a:r>
            <a:r>
              <a:rPr lang="en-US" altLang="ja-JP" sz="1400" dirty="0">
                <a:latin typeface="メイリオ" panose="020B0604030504040204" pitchFamily="50" charset="-128"/>
                <a:ea typeface="メイリオ" panose="020B0604030504040204" pitchFamily="50" charset="-128"/>
              </a:rPr>
              <a:t>Server Core </a:t>
            </a:r>
            <a:r>
              <a:rPr lang="ja-JP" altLang="en-US" sz="1400" dirty="0">
                <a:latin typeface="メイリオ" panose="020B0604030504040204" pitchFamily="50" charset="-128"/>
                <a:ea typeface="メイリオ" panose="020B0604030504040204" pitchFamily="50" charset="-128"/>
              </a:rPr>
              <a:t>にはインストールできません）</a:t>
            </a: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 インターネットと通信が行える状況か。通信要件を満たしているか。</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サポートされるトポロジー（</a:t>
            </a:r>
            <a:r>
              <a:rPr lang="en-US" altLang="ja-JP" sz="1400" dirty="0">
                <a:latin typeface="メイリオ" panose="020B0604030504040204" pitchFamily="50" charset="-128"/>
                <a:ea typeface="メイリオ" panose="020B0604030504040204" pitchFamily="50" charset="-128"/>
                <a:hlinkClick r:id="rId3"/>
              </a:rPr>
              <a:t>Azure AD Connect - </a:t>
            </a:r>
            <a:r>
              <a:rPr lang="ja-JP" altLang="en-US" sz="1400" dirty="0">
                <a:latin typeface="メイリオ" panose="020B0604030504040204" pitchFamily="50" charset="-128"/>
                <a:ea typeface="メイリオ" panose="020B0604030504040204" pitchFamily="50" charset="-128"/>
                <a:hlinkClick r:id="rId3"/>
              </a:rPr>
              <a:t>サポートされるテクノロジ </a:t>
            </a:r>
            <a:r>
              <a:rPr lang="en-US" altLang="ja-JP" sz="1400" dirty="0">
                <a:latin typeface="メイリオ" panose="020B0604030504040204" pitchFamily="50" charset="-128"/>
                <a:ea typeface="メイリオ" panose="020B0604030504040204" pitchFamily="50" charset="-128"/>
                <a:hlinkClick r:id="rId3"/>
              </a:rPr>
              <a:t>- Microsoft </a:t>
            </a:r>
            <a:r>
              <a:rPr lang="en-US" altLang="ja-JP" sz="1400" dirty="0" err="1">
                <a:latin typeface="メイリオ" panose="020B0604030504040204" pitchFamily="50" charset="-128"/>
                <a:ea typeface="メイリオ" panose="020B0604030504040204" pitchFamily="50" charset="-128"/>
                <a:hlinkClick r:id="rId3"/>
              </a:rPr>
              <a:t>Entra</a:t>
            </a:r>
            <a:r>
              <a:rPr lang="en-US" altLang="ja-JP" sz="1400" dirty="0">
                <a:latin typeface="メイリオ" panose="020B0604030504040204" pitchFamily="50" charset="-128"/>
                <a:ea typeface="メイリオ" panose="020B0604030504040204" pitchFamily="50" charset="-128"/>
                <a:hlinkClick r:id="rId3"/>
              </a:rPr>
              <a:t> | Microsoft Learn</a:t>
            </a:r>
            <a:r>
              <a:rPr lang="ja-JP" altLang="en-US" sz="1400" dirty="0">
                <a:latin typeface="メイリオ" panose="020B0604030504040204" pitchFamily="50" charset="-128"/>
                <a:ea typeface="メイリオ" panose="020B0604030504040204" pitchFamily="50" charset="-128"/>
              </a:rPr>
              <a:t>）に記載の構成か</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ハードウェアの要件を満たしているか（メモリ数、 </a:t>
            </a:r>
            <a:r>
              <a:rPr lang="en-US" altLang="ja-JP" sz="1400" dirty="0">
                <a:latin typeface="メイリオ" panose="020B0604030504040204" pitchFamily="50" charset="-128"/>
                <a:ea typeface="メイリオ" panose="020B0604030504040204" pitchFamily="50" charset="-128"/>
              </a:rPr>
              <a:t>CPU </a:t>
            </a:r>
            <a:r>
              <a:rPr lang="ja-JP" altLang="en-US" sz="1400" dirty="0">
                <a:latin typeface="メイリオ" panose="020B0604030504040204" pitchFamily="50" charset="-128"/>
                <a:ea typeface="メイリオ" panose="020B0604030504040204" pitchFamily="50" charset="-128"/>
              </a:rPr>
              <a:t>など）</a:t>
            </a:r>
            <a:endParaRPr lang="en-US" altLang="ja-JP" sz="1400" dirty="0">
              <a:latin typeface="メイリオ" panose="020B0604030504040204" pitchFamily="50" charset="-128"/>
              <a:ea typeface="メイリオ" panose="020B0604030504040204" pitchFamily="50" charset="-128"/>
            </a:endParaRPr>
          </a:p>
          <a:p>
            <a:endParaRPr lang="ja-JP" altLang="en-US" sz="14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240103E8-F4E9-4899-9C3E-B027DA0C1556}"/>
              </a:ext>
            </a:extLst>
          </p:cNvPr>
          <p:cNvSpPr txBox="1"/>
          <p:nvPr/>
        </p:nvSpPr>
        <p:spPr>
          <a:xfrm>
            <a:off x="295712" y="263577"/>
            <a:ext cx="11356596" cy="369332"/>
          </a:xfrm>
          <a:prstGeom prst="rect">
            <a:avLst/>
          </a:prstGeom>
          <a:noFill/>
        </p:spPr>
        <p:txBody>
          <a:bodyPr wrap="square">
            <a:spAutoFit/>
          </a:bodyPr>
          <a:lstStyle/>
          <a:p>
            <a:pPr marL="342900" indent="-342900">
              <a:buAutoNum type="arabicPeriod"/>
            </a:pPr>
            <a:r>
              <a:rPr lang="ja-JP" altLang="en-US" sz="1800" b="1" dirty="0">
                <a:latin typeface="Meiryo UI" panose="020B0604030504040204" pitchFamily="50" charset="-128"/>
                <a:ea typeface="Meiryo UI" panose="020B0604030504040204" pitchFamily="50" charset="-128"/>
              </a:rPr>
              <a:t>既存環境の </a:t>
            </a:r>
            <a:r>
              <a:rPr lang="en-US" altLang="ja-JP" sz="1800" b="1" dirty="0" err="1">
                <a:latin typeface="Meiryo UI" panose="020B0604030504040204" pitchFamily="50" charset="-128"/>
                <a:ea typeface="Meiryo UI" panose="020B0604030504040204" pitchFamily="50" charset="-128"/>
              </a:rPr>
              <a:t>ServerA</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にて、動作状況の確認などアップグレード前の事前確認を行います。</a:t>
            </a:r>
          </a:p>
        </p:txBody>
      </p:sp>
    </p:spTree>
    <p:extLst>
      <p:ext uri="{BB962C8B-B14F-4D97-AF65-F5344CB8AC3E}">
        <p14:creationId xmlns:p14="http://schemas.microsoft.com/office/powerpoint/2010/main" val="689845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681F216-A643-4ACD-A450-B7992DA22354}"/>
              </a:ext>
            </a:extLst>
          </p:cNvPr>
          <p:cNvSpPr txBox="1"/>
          <p:nvPr/>
        </p:nvSpPr>
        <p:spPr>
          <a:xfrm>
            <a:off x="295711" y="1038419"/>
            <a:ext cx="6188978" cy="307777"/>
          </a:xfrm>
          <a:prstGeom prst="rect">
            <a:avLst/>
          </a:prstGeom>
          <a:noFill/>
        </p:spPr>
        <p:txBody>
          <a:bodyPr wrap="square">
            <a:spAutoFit/>
          </a:bodyPr>
          <a:lstStyle/>
          <a:p>
            <a:r>
              <a:rPr lang="en-US" altLang="ja-JP" sz="1400" b="1" dirty="0">
                <a:latin typeface="メイリオ" panose="020B0604030504040204" pitchFamily="50" charset="-128"/>
                <a:ea typeface="メイリオ" panose="020B0604030504040204" pitchFamily="50" charset="-128"/>
              </a:rPr>
              <a:t>1-3</a:t>
            </a:r>
            <a:r>
              <a:rPr lang="ja-JP" altLang="en-US" sz="1400" b="1" dirty="0">
                <a:latin typeface="メイリオ" panose="020B0604030504040204" pitchFamily="50" charset="-128"/>
                <a:ea typeface="メイリオ" panose="020B0604030504040204" pitchFamily="50" charset="-128"/>
              </a:rPr>
              <a:t>. イベント ログを確認します。</a:t>
            </a:r>
          </a:p>
        </p:txBody>
      </p:sp>
      <p:sp>
        <p:nvSpPr>
          <p:cNvPr id="7" name="テキスト ボックス 6">
            <a:extLst>
              <a:ext uri="{FF2B5EF4-FFF2-40B4-BE49-F238E27FC236}">
                <a16:creationId xmlns:a16="http://schemas.microsoft.com/office/drawing/2014/main" id="{115D355F-90ED-4026-9FBA-B61AA79894FA}"/>
              </a:ext>
            </a:extLst>
          </p:cNvPr>
          <p:cNvSpPr txBox="1"/>
          <p:nvPr/>
        </p:nvSpPr>
        <p:spPr>
          <a:xfrm>
            <a:off x="387989" y="1428920"/>
            <a:ext cx="11682091"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Azure AD Connect</a:t>
            </a:r>
            <a:r>
              <a:rPr lang="ja-JP" altLang="en-US" sz="1400" dirty="0">
                <a:latin typeface="メイリオ" panose="020B0604030504040204" pitchFamily="50" charset="-128"/>
                <a:ea typeface="メイリオ" panose="020B0604030504040204" pitchFamily="50" charset="-128"/>
              </a:rPr>
              <a:t> サーバーより、</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イベント ビューアー</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 を開き、 </a:t>
            </a:r>
            <a:r>
              <a:rPr lang="en-US" altLang="ja-JP" sz="1400" dirty="0">
                <a:latin typeface="メイリオ" panose="020B0604030504040204" pitchFamily="50" charset="-128"/>
                <a:ea typeface="メイリオ" panose="020B0604030504040204" pitchFamily="50" charset="-128"/>
              </a:rPr>
              <a:t>[Windows </a:t>
            </a:r>
            <a:r>
              <a:rPr lang="ja-JP" altLang="en-US" sz="1400" dirty="0">
                <a:latin typeface="メイリオ" panose="020B0604030504040204" pitchFamily="50" charset="-128"/>
                <a:ea typeface="メイリオ" panose="020B0604030504040204" pitchFamily="50" charset="-128"/>
              </a:rPr>
              <a:t>ログ</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 内の </a:t>
            </a:r>
            <a:r>
              <a:rPr lang="en-US" altLang="ja-JP" sz="1400" dirty="0">
                <a:latin typeface="メイリオ" panose="020B0604030504040204" pitchFamily="50" charset="-128"/>
                <a:ea typeface="メイリオ" panose="020B0604030504040204" pitchFamily="50" charset="-128"/>
              </a:rPr>
              <a:t>[Application] </a:t>
            </a:r>
            <a:r>
              <a:rPr lang="ja-JP" altLang="en-US" sz="1400" dirty="0">
                <a:latin typeface="メイリオ" panose="020B0604030504040204" pitchFamily="50" charset="-128"/>
                <a:ea typeface="メイリオ" panose="020B0604030504040204" pitchFamily="50" charset="-128"/>
              </a:rPr>
              <a:t>と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システム</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 内を主に確認します。</a:t>
            </a:r>
            <a:endParaRPr lang="en-US" altLang="ja-JP" sz="14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240103E8-F4E9-4899-9C3E-B027DA0C1556}"/>
              </a:ext>
            </a:extLst>
          </p:cNvPr>
          <p:cNvSpPr txBox="1"/>
          <p:nvPr/>
        </p:nvSpPr>
        <p:spPr>
          <a:xfrm>
            <a:off x="295712" y="263577"/>
            <a:ext cx="11356596" cy="369332"/>
          </a:xfrm>
          <a:prstGeom prst="rect">
            <a:avLst/>
          </a:prstGeom>
          <a:noFill/>
        </p:spPr>
        <p:txBody>
          <a:bodyPr wrap="square">
            <a:spAutoFit/>
          </a:bodyPr>
          <a:lstStyle/>
          <a:p>
            <a:pPr marL="342900" indent="-342900">
              <a:buAutoNum type="arabicPeriod"/>
            </a:pPr>
            <a:r>
              <a:rPr lang="ja-JP" altLang="en-US" sz="1800" b="1" dirty="0">
                <a:latin typeface="Meiryo UI" panose="020B0604030504040204" pitchFamily="50" charset="-128"/>
                <a:ea typeface="Meiryo UI" panose="020B0604030504040204" pitchFamily="50" charset="-128"/>
              </a:rPr>
              <a:t>既存環境の </a:t>
            </a:r>
            <a:r>
              <a:rPr lang="en-US" altLang="ja-JP" sz="1800" b="1" dirty="0" err="1">
                <a:latin typeface="Meiryo UI" panose="020B0604030504040204" pitchFamily="50" charset="-128"/>
                <a:ea typeface="Meiryo UI" panose="020B0604030504040204" pitchFamily="50" charset="-128"/>
              </a:rPr>
              <a:t>ServerA</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にて、動作状況の確認などアップグレード前の事前確認を行います。</a:t>
            </a:r>
          </a:p>
        </p:txBody>
      </p:sp>
      <p:pic>
        <p:nvPicPr>
          <p:cNvPr id="3" name="図 2">
            <a:extLst>
              <a:ext uri="{FF2B5EF4-FFF2-40B4-BE49-F238E27FC236}">
                <a16:creationId xmlns:a16="http://schemas.microsoft.com/office/drawing/2014/main" id="{19EE9800-0C41-CB0A-1066-1A2EF046D416}"/>
              </a:ext>
            </a:extLst>
          </p:cNvPr>
          <p:cNvPicPr>
            <a:picLocks noChangeAspect="1"/>
          </p:cNvPicPr>
          <p:nvPr/>
        </p:nvPicPr>
        <p:blipFill>
          <a:blip r:embed="rId2"/>
          <a:stretch>
            <a:fillRect/>
          </a:stretch>
        </p:blipFill>
        <p:spPr>
          <a:xfrm>
            <a:off x="1222016" y="1971818"/>
            <a:ext cx="8625417" cy="4159016"/>
          </a:xfrm>
          <a:prstGeom prst="rect">
            <a:avLst/>
          </a:prstGeom>
        </p:spPr>
      </p:pic>
    </p:spTree>
    <p:extLst>
      <p:ext uri="{BB962C8B-B14F-4D97-AF65-F5344CB8AC3E}">
        <p14:creationId xmlns:p14="http://schemas.microsoft.com/office/powerpoint/2010/main" val="17064284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681F216-A643-4ACD-A450-B7992DA22354}"/>
              </a:ext>
            </a:extLst>
          </p:cNvPr>
          <p:cNvSpPr txBox="1"/>
          <p:nvPr/>
        </p:nvSpPr>
        <p:spPr>
          <a:xfrm>
            <a:off x="295711" y="1038419"/>
            <a:ext cx="6188978" cy="307777"/>
          </a:xfrm>
          <a:prstGeom prst="rect">
            <a:avLst/>
          </a:prstGeom>
          <a:noFill/>
        </p:spPr>
        <p:txBody>
          <a:bodyPr wrap="square">
            <a:spAutoFit/>
          </a:bodyPr>
          <a:lstStyle/>
          <a:p>
            <a:r>
              <a:rPr lang="en-US" altLang="ja-JP" sz="1400" b="1" dirty="0">
                <a:latin typeface="メイリオ" panose="020B0604030504040204" pitchFamily="50" charset="-128"/>
                <a:ea typeface="メイリオ" panose="020B0604030504040204" pitchFamily="50" charset="-128"/>
              </a:rPr>
              <a:t>1-3</a:t>
            </a:r>
            <a:r>
              <a:rPr lang="ja-JP" altLang="en-US" sz="1400" b="1" dirty="0">
                <a:latin typeface="メイリオ" panose="020B0604030504040204" pitchFamily="50" charset="-128"/>
                <a:ea typeface="メイリオ" panose="020B0604030504040204" pitchFamily="50" charset="-128"/>
              </a:rPr>
              <a:t>. イベント ログを確認します。</a:t>
            </a:r>
          </a:p>
        </p:txBody>
      </p:sp>
      <p:sp>
        <p:nvSpPr>
          <p:cNvPr id="7" name="テキスト ボックス 6">
            <a:extLst>
              <a:ext uri="{FF2B5EF4-FFF2-40B4-BE49-F238E27FC236}">
                <a16:creationId xmlns:a16="http://schemas.microsoft.com/office/drawing/2014/main" id="{115D355F-90ED-4026-9FBA-B61AA79894FA}"/>
              </a:ext>
            </a:extLst>
          </p:cNvPr>
          <p:cNvSpPr txBox="1"/>
          <p:nvPr/>
        </p:nvSpPr>
        <p:spPr>
          <a:xfrm>
            <a:off x="387989" y="1428920"/>
            <a:ext cx="10198917" cy="3323987"/>
          </a:xfrm>
          <a:prstGeom prst="rect">
            <a:avLst/>
          </a:prstGeom>
          <a:noFill/>
        </p:spPr>
        <p:txBody>
          <a:bodyPr wrap="square">
            <a:spAutoFit/>
          </a:bodyPr>
          <a:lstStyle/>
          <a:p>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Azure AD Connect</a:t>
            </a:r>
            <a:r>
              <a:rPr lang="ja-JP" altLang="en-US" sz="1400" dirty="0">
                <a:latin typeface="メイリオ" panose="020B0604030504040204" pitchFamily="50" charset="-128"/>
                <a:ea typeface="メイリオ" panose="020B0604030504040204" pitchFamily="50" charset="-128"/>
              </a:rPr>
              <a:t> の同期処理などの問題はアプリケーション イベント ログに記録されます。</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イベントのソースが下記、レベルが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警告</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 または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エラー</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 のイベントにて継続して記録されているものを確認します。</a:t>
            </a:r>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過去に記録され、直近 </a:t>
            </a:r>
            <a:r>
              <a:rPr lang="en-US" altLang="ja-JP" sz="1400" dirty="0">
                <a:latin typeface="メイリオ" panose="020B0604030504040204" pitchFamily="50" charset="-128"/>
                <a:ea typeface="メイリオ" panose="020B0604030504040204" pitchFamily="50" charset="-128"/>
              </a:rPr>
              <a:t>48 </a:t>
            </a:r>
            <a:r>
              <a:rPr lang="ja-JP" altLang="en-US" sz="1400" dirty="0">
                <a:latin typeface="メイリオ" panose="020B0604030504040204" pitchFamily="50" charset="-128"/>
                <a:ea typeface="メイリオ" panose="020B0604030504040204" pitchFamily="50" charset="-128"/>
              </a:rPr>
              <a:t>時間に記録されていないものは基本的に対象とする必要はありません）</a:t>
            </a:r>
            <a:br>
              <a:rPr lang="en-US" altLang="ja-JP" sz="1400" dirty="0">
                <a:latin typeface="メイリオ" panose="020B0604030504040204" pitchFamily="50" charset="-128"/>
                <a:ea typeface="メイリオ" panose="020B0604030504040204" pitchFamily="50" charset="-128"/>
              </a:rPr>
            </a:br>
            <a:br>
              <a:rPr lang="en-US" altLang="ja-JP" sz="1400" dirty="0">
                <a:latin typeface="メイリオ" panose="020B0604030504040204" pitchFamily="50" charset="-128"/>
                <a:ea typeface="メイリオ" panose="020B0604030504040204" pitchFamily="50" charset="-128"/>
              </a:rPr>
            </a:b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ソース </a:t>
            </a:r>
            <a:r>
              <a:rPr lang="en-US" altLang="ja-JP" sz="1400" dirty="0">
                <a:latin typeface="メイリオ" panose="020B0604030504040204" pitchFamily="50" charset="-128"/>
                <a:ea typeface="メイリオ" panose="020B0604030504040204" pitchFamily="50" charset="-128"/>
              </a:rPr>
              <a:t>:</a:t>
            </a:r>
          </a:p>
          <a:p>
            <a:r>
              <a:rPr lang="en-US" altLang="ja-JP" sz="1400" dirty="0">
                <a:latin typeface="メイリオ" panose="020B0604030504040204" pitchFamily="50" charset="-128"/>
                <a:ea typeface="メイリオ" panose="020B0604030504040204" pitchFamily="50" charset="-128"/>
              </a:rPr>
              <a:t> Directory Synchronization</a:t>
            </a:r>
          </a:p>
          <a:p>
            <a:r>
              <a:rPr lang="en-US" altLang="ja-JP" sz="1400" dirty="0">
                <a:latin typeface="メイリオ" panose="020B0604030504040204" pitchFamily="50" charset="-128"/>
                <a:ea typeface="メイリオ" panose="020B0604030504040204" pitchFamily="50" charset="-128"/>
              </a:rPr>
              <a:t> </a:t>
            </a:r>
            <a:r>
              <a:rPr lang="en-US" altLang="ja-JP" sz="1400" dirty="0" err="1">
                <a:latin typeface="メイリオ" panose="020B0604030504040204" pitchFamily="50" charset="-128"/>
                <a:ea typeface="メイリオ" panose="020B0604030504040204" pitchFamily="50" charset="-128"/>
              </a:rPr>
              <a:t>DirectorySyncClientCmd</a:t>
            </a:r>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 </a:t>
            </a:r>
            <a:r>
              <a:rPr lang="en-US" altLang="ja-JP" sz="1400" dirty="0" err="1">
                <a:latin typeface="メイリオ" panose="020B0604030504040204" pitchFamily="50" charset="-128"/>
                <a:ea typeface="メイリオ" panose="020B0604030504040204" pitchFamily="50" charset="-128"/>
              </a:rPr>
              <a:t>ADSync</a:t>
            </a:r>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 </a:t>
            </a:r>
            <a:r>
              <a:rPr lang="en-US" altLang="ja-JP" sz="1400" dirty="0" err="1">
                <a:latin typeface="メイリオ" panose="020B0604030504040204" pitchFamily="50" charset="-128"/>
                <a:ea typeface="メイリオ" panose="020B0604030504040204" pitchFamily="50" charset="-128"/>
              </a:rPr>
              <a:t>PasswordResetService</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パスワード ライトバック機能利用時のみ</a:t>
            </a:r>
            <a:r>
              <a:rPr lang="en-US" altLang="ja-JP" sz="1400" dirty="0">
                <a:latin typeface="メイリオ" panose="020B0604030504040204" pitchFamily="50" charset="-128"/>
                <a:ea typeface="メイリオ" panose="020B0604030504040204" pitchFamily="50" charset="-128"/>
              </a:rPr>
              <a:t>)</a:t>
            </a:r>
            <a:br>
              <a:rPr lang="en-US" altLang="ja-JP" sz="1400" dirty="0">
                <a:latin typeface="メイリオ" panose="020B0604030504040204" pitchFamily="50" charset="-128"/>
                <a:ea typeface="メイリオ" panose="020B0604030504040204" pitchFamily="50" charset="-128"/>
              </a:rPr>
            </a:b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警告やエラーが発生している場合は、対処を行った後にアップグレード作業を開始ください。</a:t>
            </a:r>
            <a:br>
              <a:rPr lang="en-US" altLang="ja-JP" sz="1400" dirty="0">
                <a:latin typeface="メイリオ" panose="020B0604030504040204" pitchFamily="50" charset="-128"/>
                <a:ea typeface="メイリオ" panose="020B0604030504040204" pitchFamily="50" charset="-128"/>
              </a:rPr>
            </a:br>
            <a:r>
              <a:rPr lang="ja-JP" altLang="en-US" sz="1400" dirty="0">
                <a:latin typeface="メイリオ" panose="020B0604030504040204" pitchFamily="50" charset="-128"/>
                <a:ea typeface="メイリオ" panose="020B0604030504040204" pitchFamily="50" charset="-128"/>
              </a:rPr>
              <a:t>（警告やエラーについて許容できる場合はそのままアップグレード作業を実施ください。） </a:t>
            </a:r>
            <a:endParaRPr lang="en-US" altLang="ja-JP" sz="1400" dirty="0">
              <a:latin typeface="メイリオ" panose="020B0604030504040204" pitchFamily="50" charset="-128"/>
              <a:ea typeface="メイリオ" panose="020B0604030504040204" pitchFamily="50" charset="-128"/>
            </a:endParaRPr>
          </a:p>
          <a:p>
            <a:endParaRPr lang="en-US" altLang="ja-JP" sz="14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240103E8-F4E9-4899-9C3E-B027DA0C1556}"/>
              </a:ext>
            </a:extLst>
          </p:cNvPr>
          <p:cNvSpPr txBox="1"/>
          <p:nvPr/>
        </p:nvSpPr>
        <p:spPr>
          <a:xfrm>
            <a:off x="295712" y="263577"/>
            <a:ext cx="11356596" cy="369332"/>
          </a:xfrm>
          <a:prstGeom prst="rect">
            <a:avLst/>
          </a:prstGeom>
          <a:noFill/>
        </p:spPr>
        <p:txBody>
          <a:bodyPr wrap="square">
            <a:spAutoFit/>
          </a:bodyPr>
          <a:lstStyle/>
          <a:p>
            <a:pPr marL="342900" indent="-342900">
              <a:buAutoNum type="arabicPeriod"/>
            </a:pPr>
            <a:r>
              <a:rPr lang="ja-JP" altLang="en-US" sz="1800" b="1" dirty="0">
                <a:latin typeface="Meiryo UI" panose="020B0604030504040204" pitchFamily="50" charset="-128"/>
                <a:ea typeface="Meiryo UI" panose="020B0604030504040204" pitchFamily="50" charset="-128"/>
              </a:rPr>
              <a:t>既存環境の </a:t>
            </a:r>
            <a:r>
              <a:rPr lang="en-US" altLang="ja-JP" sz="1800" b="1" dirty="0" err="1">
                <a:latin typeface="Meiryo UI" panose="020B0604030504040204" pitchFamily="50" charset="-128"/>
                <a:ea typeface="Meiryo UI" panose="020B0604030504040204" pitchFamily="50" charset="-128"/>
              </a:rPr>
              <a:t>ServerA</a:t>
            </a:r>
            <a:r>
              <a:rPr lang="en-US" altLang="ja-JP" sz="1800"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にて、動作状況の確認などアップグレード前の事前確認を行います。</a:t>
            </a:r>
          </a:p>
        </p:txBody>
      </p:sp>
      <p:pic>
        <p:nvPicPr>
          <p:cNvPr id="3" name="図 2">
            <a:extLst>
              <a:ext uri="{FF2B5EF4-FFF2-40B4-BE49-F238E27FC236}">
                <a16:creationId xmlns:a16="http://schemas.microsoft.com/office/drawing/2014/main" id="{EDB46A95-CF19-AC1C-059F-88BC532F0901}"/>
              </a:ext>
            </a:extLst>
          </p:cNvPr>
          <p:cNvPicPr>
            <a:picLocks noChangeAspect="1"/>
          </p:cNvPicPr>
          <p:nvPr/>
        </p:nvPicPr>
        <p:blipFill>
          <a:blip r:embed="rId2"/>
          <a:stretch>
            <a:fillRect/>
          </a:stretch>
        </p:blipFill>
        <p:spPr>
          <a:xfrm>
            <a:off x="8461744" y="3342957"/>
            <a:ext cx="3030855" cy="3115991"/>
          </a:xfrm>
          <a:prstGeom prst="rect">
            <a:avLst/>
          </a:prstGeom>
        </p:spPr>
      </p:pic>
      <p:sp>
        <p:nvSpPr>
          <p:cNvPr id="4" name="テキスト ボックス 3">
            <a:extLst>
              <a:ext uri="{FF2B5EF4-FFF2-40B4-BE49-F238E27FC236}">
                <a16:creationId xmlns:a16="http://schemas.microsoft.com/office/drawing/2014/main" id="{11642F93-DADC-6A48-58DB-B3131084FA5A}"/>
              </a:ext>
            </a:extLst>
          </p:cNvPr>
          <p:cNvSpPr txBox="1"/>
          <p:nvPr/>
        </p:nvSpPr>
        <p:spPr>
          <a:xfrm>
            <a:off x="3132098" y="5819581"/>
            <a:ext cx="5329646" cy="646331"/>
          </a:xfrm>
          <a:prstGeom prst="rect">
            <a:avLst/>
          </a:prstGeom>
          <a:noFill/>
        </p:spPr>
        <p:txBody>
          <a:bodyPr wrap="square" rtlCol="0">
            <a:spAutoFit/>
          </a:bodyPr>
          <a:lstStyle/>
          <a:p>
            <a:r>
              <a:rPr kumimoji="1" lang="ja-JP" altLang="en-US" sz="1200" dirty="0">
                <a:latin typeface="メイリオ" panose="020B0604030504040204" pitchFamily="50" charset="-128"/>
                <a:ea typeface="メイリオ" panose="020B0604030504040204" pitchFamily="50" charset="-128"/>
              </a:rPr>
              <a:t>イベント ビューアー右側の </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現在のログをフィルター</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 をクリックすると、右の画面が表示されます。</a:t>
            </a:r>
            <a:br>
              <a:rPr kumimoji="1" lang="en-US" altLang="ja-JP" sz="1200" dirty="0">
                <a:latin typeface="メイリオ" panose="020B0604030504040204" pitchFamily="50" charset="-128"/>
                <a:ea typeface="メイリオ" panose="020B0604030504040204" pitchFamily="50" charset="-128"/>
              </a:rPr>
            </a:br>
            <a:r>
              <a:rPr kumimoji="1" lang="ja-JP" altLang="en-US" sz="1200" dirty="0">
                <a:latin typeface="メイリオ" panose="020B0604030504040204" pitchFamily="50" charset="-128"/>
                <a:ea typeface="メイリオ" panose="020B0604030504040204" pitchFamily="50" charset="-128"/>
              </a:rPr>
              <a:t>特定のログやソースを絞ってログを表示させる</a:t>
            </a:r>
            <a:r>
              <a:rPr lang="ja-JP" altLang="en-US" sz="1200" dirty="0">
                <a:latin typeface="メイリオ" panose="020B0604030504040204" pitchFamily="50" charset="-128"/>
                <a:ea typeface="メイリオ" panose="020B0604030504040204" pitchFamily="50" charset="-128"/>
              </a:rPr>
              <a:t>こ</a:t>
            </a:r>
            <a:r>
              <a:rPr kumimoji="1" lang="ja-JP" altLang="en-US" sz="1200" dirty="0">
                <a:latin typeface="メイリオ" panose="020B0604030504040204" pitchFamily="50" charset="-128"/>
                <a:ea typeface="メイリオ" panose="020B0604030504040204" pitchFamily="50" charset="-128"/>
              </a:rPr>
              <a:t>とができます。</a:t>
            </a:r>
          </a:p>
        </p:txBody>
      </p:sp>
    </p:spTree>
    <p:extLst>
      <p:ext uri="{BB962C8B-B14F-4D97-AF65-F5344CB8AC3E}">
        <p14:creationId xmlns:p14="http://schemas.microsoft.com/office/powerpoint/2010/main" val="5487956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ADFE667-EDF6-4F52-963D-4B3A9FCA2D7D}"/>
              </a:ext>
            </a:extLst>
          </p:cNvPr>
          <p:cNvSpPr txBox="1"/>
          <p:nvPr/>
        </p:nvSpPr>
        <p:spPr>
          <a:xfrm>
            <a:off x="312490" y="867800"/>
            <a:ext cx="6915624" cy="523220"/>
          </a:xfrm>
          <a:prstGeom prst="rect">
            <a:avLst/>
          </a:prstGeom>
          <a:noFill/>
        </p:spPr>
        <p:txBody>
          <a:bodyPr wrap="square">
            <a:spAutoFit/>
          </a:bodyPr>
          <a:lstStyle/>
          <a:p>
            <a:r>
              <a:rPr lang="en-US" altLang="ja-JP" sz="1400" b="1" dirty="0">
                <a:latin typeface="Meiryo UI" panose="020B0604030504040204" pitchFamily="50" charset="-128"/>
                <a:ea typeface="Meiryo UI" panose="020B0604030504040204" pitchFamily="50" charset="-128"/>
              </a:rPr>
              <a:t>2. </a:t>
            </a:r>
            <a:r>
              <a:rPr lang="ja-JP" altLang="en-US" sz="1400" b="1" dirty="0">
                <a:latin typeface="Meiryo UI" panose="020B0604030504040204" pitchFamily="50" charset="-128"/>
                <a:ea typeface="Meiryo UI" panose="020B0604030504040204" pitchFamily="50" charset="-128"/>
              </a:rPr>
              <a:t>設定内容の保存（</a:t>
            </a:r>
            <a:r>
              <a:rPr lang="en-US" altLang="ja-JP" sz="1400" b="1" dirty="0">
                <a:latin typeface="Meiryo UI" panose="020B0604030504040204" pitchFamily="50" charset="-128"/>
                <a:ea typeface="Meiryo UI" panose="020B0604030504040204" pitchFamily="50" charset="-128"/>
              </a:rPr>
              <a:t>v1.5.42.0 </a:t>
            </a:r>
            <a:r>
              <a:rPr lang="ja-JP" altLang="en-US" sz="1400" b="1" dirty="0">
                <a:latin typeface="Meiryo UI" panose="020B0604030504040204" pitchFamily="50" charset="-128"/>
                <a:ea typeface="Meiryo UI" panose="020B0604030504040204" pitchFamily="50" charset="-128"/>
              </a:rPr>
              <a:t>以降の場合）</a:t>
            </a:r>
            <a:endParaRPr lang="en-US" altLang="ja-JP" sz="1400" dirty="0">
              <a:latin typeface="メイリオ" panose="020B0604030504040204" pitchFamily="50" charset="-128"/>
              <a:ea typeface="メイリオ" panose="020B0604030504040204" pitchFamily="50" charset="-128"/>
            </a:endParaRPr>
          </a:p>
          <a:p>
            <a:endParaRPr lang="ja-JP" altLang="en-US" sz="14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22ECDDD1-8430-4133-878C-DDF255AD49EE}"/>
              </a:ext>
            </a:extLst>
          </p:cNvPr>
          <p:cNvSpPr txBox="1"/>
          <p:nvPr/>
        </p:nvSpPr>
        <p:spPr>
          <a:xfrm>
            <a:off x="295712" y="263577"/>
            <a:ext cx="11356596" cy="369332"/>
          </a:xfrm>
          <a:prstGeom prst="rect">
            <a:avLst/>
          </a:prstGeom>
          <a:noFill/>
        </p:spPr>
        <p:txBody>
          <a:bodyPr wrap="square">
            <a:spAutoFit/>
          </a:bodyPr>
          <a:lstStyle/>
          <a:p>
            <a:r>
              <a:rPr lang="en-US" altLang="ja-JP" b="1" dirty="0">
                <a:latin typeface="Meiryo UI" panose="020B0604030504040204" pitchFamily="50" charset="-128"/>
                <a:ea typeface="Meiryo UI" panose="020B0604030504040204" pitchFamily="50" charset="-128"/>
              </a:rPr>
              <a:t>2</a:t>
            </a:r>
            <a:r>
              <a:rPr lang="en-US" altLang="ja-JP" sz="1800"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 </a:t>
            </a:r>
            <a:r>
              <a:rPr lang="ja-JP" altLang="en-US" sz="1800" b="1" dirty="0">
                <a:latin typeface="Meiryo UI" panose="020B0604030504040204" pitchFamily="50" charset="-128"/>
                <a:ea typeface="Meiryo UI" panose="020B0604030504040204" pitchFamily="50" charset="-128"/>
              </a:rPr>
              <a:t>設定内容の保存</a:t>
            </a:r>
            <a:endParaRPr lang="en-US" altLang="ja-JP" sz="1800" b="1"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B3B61F62-3E8E-423C-A42F-9904B81A1332}"/>
              </a:ext>
            </a:extLst>
          </p:cNvPr>
          <p:cNvSpPr txBox="1"/>
          <p:nvPr/>
        </p:nvSpPr>
        <p:spPr>
          <a:xfrm>
            <a:off x="1071424" y="1273927"/>
            <a:ext cx="7497810" cy="954107"/>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手順 </a:t>
            </a:r>
            <a:r>
              <a:rPr lang="en-US" altLang="ja-JP" sz="1400" dirty="0">
                <a:latin typeface="メイリオ" panose="020B0604030504040204" pitchFamily="50" charset="-128"/>
                <a:ea typeface="メイリオ" panose="020B0604030504040204" pitchFamily="50" charset="-128"/>
              </a:rPr>
              <a:t>: </a:t>
            </a:r>
          </a:p>
          <a:p>
            <a:pPr marL="228600" indent="-228600">
              <a:buAutoNum type="arabicPeriod"/>
            </a:pPr>
            <a:r>
              <a:rPr lang="en-US" altLang="ja-JP" sz="1400" dirty="0">
                <a:latin typeface="メイリオ" panose="020B0604030504040204" pitchFamily="50" charset="-128"/>
                <a:ea typeface="メイリオ" panose="020B0604030504040204" pitchFamily="50" charset="-128"/>
              </a:rPr>
              <a:t>Azure AD Connect </a:t>
            </a:r>
            <a:r>
              <a:rPr lang="ja-JP" altLang="en-US" sz="1400" dirty="0">
                <a:latin typeface="メイリオ" panose="020B0604030504040204" pitchFamily="50" charset="-128"/>
                <a:ea typeface="メイリオ" panose="020B0604030504040204" pitchFamily="50" charset="-128"/>
              </a:rPr>
              <a:t>サーバーにログオンします。</a:t>
            </a:r>
            <a:endParaRPr lang="en-US" altLang="ja-JP" sz="1400" dirty="0">
              <a:latin typeface="メイリオ" panose="020B0604030504040204" pitchFamily="50" charset="-128"/>
              <a:ea typeface="メイリオ" panose="020B0604030504040204" pitchFamily="50" charset="-128"/>
            </a:endParaRPr>
          </a:p>
          <a:p>
            <a:pPr marL="228600" indent="-228600">
              <a:buAutoNum type="arabicPeriod"/>
            </a:pP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スタート</a:t>
            </a:r>
            <a:r>
              <a:rPr lang="en-US" altLang="ja-JP" sz="1400" dirty="0">
                <a:latin typeface="メイリオ" panose="020B0604030504040204" pitchFamily="50" charset="-128"/>
                <a:ea typeface="メイリオ" panose="020B0604030504040204" pitchFamily="50" charset="-128"/>
              </a:rPr>
              <a:t>] – [Azure AD Connect] </a:t>
            </a:r>
            <a:r>
              <a:rPr lang="ja-JP" altLang="en-US" sz="1400" dirty="0">
                <a:latin typeface="メイリオ" panose="020B0604030504040204" pitchFamily="50" charset="-128"/>
                <a:ea typeface="メイリオ" panose="020B0604030504040204" pitchFamily="50" charset="-128"/>
              </a:rPr>
              <a:t>を起動します。</a:t>
            </a:r>
            <a:endParaRPr lang="en-US" altLang="ja-JP" sz="1400" dirty="0">
              <a:latin typeface="メイリオ" panose="020B0604030504040204" pitchFamily="50" charset="-128"/>
              <a:ea typeface="メイリオ" panose="020B0604030504040204" pitchFamily="50" charset="-128"/>
            </a:endParaRPr>
          </a:p>
          <a:p>
            <a:pPr marL="228600" indent="-228600">
              <a:buAutoNum type="arabicPeriod"/>
            </a:pPr>
            <a:r>
              <a:rPr lang="ja-JP" altLang="en-US" sz="1400" dirty="0">
                <a:latin typeface="メイリオ" panose="020B0604030504040204" pitchFamily="50" charset="-128"/>
                <a:ea typeface="メイリオ" panose="020B0604030504040204" pitchFamily="50" charset="-128"/>
              </a:rPr>
              <a:t>下記画面が表示されるので、 </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構成</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 をクリックします。</a:t>
            </a:r>
            <a:endParaRPr lang="en-US" altLang="ja-JP" sz="1400" dirty="0">
              <a:latin typeface="メイリオ" panose="020B0604030504040204" pitchFamily="50" charset="-128"/>
              <a:ea typeface="メイリオ" panose="020B0604030504040204" pitchFamily="50" charset="-128"/>
            </a:endParaRPr>
          </a:p>
        </p:txBody>
      </p:sp>
      <p:pic>
        <p:nvPicPr>
          <p:cNvPr id="8" name="図 7">
            <a:extLst>
              <a:ext uri="{FF2B5EF4-FFF2-40B4-BE49-F238E27FC236}">
                <a16:creationId xmlns:a16="http://schemas.microsoft.com/office/drawing/2014/main" id="{36BB78EF-381D-D1EA-08B5-AF19C378D49A}"/>
              </a:ext>
            </a:extLst>
          </p:cNvPr>
          <p:cNvPicPr>
            <a:picLocks noChangeAspect="1"/>
          </p:cNvPicPr>
          <p:nvPr/>
        </p:nvPicPr>
        <p:blipFill>
          <a:blip r:embed="rId2"/>
          <a:stretch>
            <a:fillRect/>
          </a:stretch>
        </p:blipFill>
        <p:spPr>
          <a:xfrm>
            <a:off x="2529001" y="2282416"/>
            <a:ext cx="5726726" cy="4037502"/>
          </a:xfrm>
          <a:prstGeom prst="rect">
            <a:avLst/>
          </a:prstGeom>
        </p:spPr>
      </p:pic>
      <p:sp>
        <p:nvSpPr>
          <p:cNvPr id="10" name="テキスト ボックス 9">
            <a:extLst>
              <a:ext uri="{FF2B5EF4-FFF2-40B4-BE49-F238E27FC236}">
                <a16:creationId xmlns:a16="http://schemas.microsoft.com/office/drawing/2014/main" id="{BE280E10-D6A8-555C-50F9-9C6CEA342879}"/>
              </a:ext>
            </a:extLst>
          </p:cNvPr>
          <p:cNvSpPr txBox="1"/>
          <p:nvPr/>
        </p:nvSpPr>
        <p:spPr>
          <a:xfrm>
            <a:off x="4441371" y="6505949"/>
            <a:ext cx="8395063" cy="276999"/>
          </a:xfrm>
          <a:prstGeom prst="rect">
            <a:avLst/>
          </a:prstGeom>
          <a:noFill/>
        </p:spPr>
        <p:txBody>
          <a:bodyPr wrap="square">
            <a:spAutoFit/>
          </a:bodyPr>
          <a:lstStyle/>
          <a:p>
            <a:r>
              <a:rPr lang="en-US" altLang="ja-JP" sz="1200" dirty="0">
                <a:latin typeface="メイリオ" panose="020B0604030504040204" pitchFamily="50" charset="-128"/>
                <a:ea typeface="メイリオ" panose="020B0604030504040204" pitchFamily="50" charset="-128"/>
                <a:hlinkClick r:id="rId3"/>
              </a:rPr>
              <a:t>Azure AD Connect </a:t>
            </a:r>
            <a:r>
              <a:rPr lang="ja-JP" altLang="en-US" sz="1200" dirty="0">
                <a:latin typeface="メイリオ" panose="020B0604030504040204" pitchFamily="50" charset="-128"/>
                <a:ea typeface="メイリオ" panose="020B0604030504040204" pitchFamily="50" charset="-128"/>
                <a:hlinkClick r:id="rId3"/>
              </a:rPr>
              <a:t>設定の </a:t>
            </a:r>
            <a:r>
              <a:rPr lang="en-US" altLang="ja-JP" sz="1200" dirty="0">
                <a:latin typeface="メイリオ" panose="020B0604030504040204" pitchFamily="50" charset="-128"/>
                <a:ea typeface="メイリオ" panose="020B0604030504040204" pitchFamily="50" charset="-128"/>
                <a:hlinkClick r:id="rId3"/>
              </a:rPr>
              <a:t>Export / Import | Japan Azure Identity Support Blog (jpazureid.github.io)</a:t>
            </a:r>
            <a:endParaRPr lang="ja-JP" altLang="en-US" sz="1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1481371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otalTime>1047</TotalTime>
  <Words>3987</Words>
  <Application>Microsoft Office PowerPoint</Application>
  <PresentationFormat>ワイド画面</PresentationFormat>
  <Paragraphs>289</Paragraphs>
  <Slides>47</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47</vt:i4>
      </vt:variant>
    </vt:vector>
  </HeadingPairs>
  <TitlesOfParts>
    <vt:vector size="53" baseType="lpstr">
      <vt:lpstr>Meiryo UI</vt:lpstr>
      <vt:lpstr>メイリオ</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Keiju Tani</dc:creator>
  <cp:lastModifiedBy>Chihiro Koide</cp:lastModifiedBy>
  <cp:revision>15</cp:revision>
  <dcterms:created xsi:type="dcterms:W3CDTF">2020-08-07T00:22:14Z</dcterms:created>
  <dcterms:modified xsi:type="dcterms:W3CDTF">2023-07-14T02:59:29Z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etDate">
    <vt:lpwstr>2020-08-07T01:08:54Z</vt:lpwstr>
  </property>
  <property fmtid="{D5CDD505-2E9C-101B-9397-08002B2CF9AE}" pid="4" name="MSIP_Label_f42aa342-8706-4288-bd11-ebb85995028c_Method">
    <vt:lpwstr>Standard</vt:lpwstr>
  </property>
  <property fmtid="{D5CDD505-2E9C-101B-9397-08002B2CF9AE}" pid="5" name="MSIP_Label_f42aa342-8706-4288-bd11-ebb85995028c_Name">
    <vt:lpwstr>Internal</vt:lpwstr>
  </property>
  <property fmtid="{D5CDD505-2E9C-101B-9397-08002B2CF9AE}" pid="6" name="MSIP_Label_f42aa342-8706-4288-bd11-ebb85995028c_SiteId">
    <vt:lpwstr>72f988bf-86f1-41af-91ab-2d7cd011db47</vt:lpwstr>
  </property>
  <property fmtid="{D5CDD505-2E9C-101B-9397-08002B2CF9AE}" pid="7" name="MSIP_Label_f42aa342-8706-4288-bd11-ebb85995028c_ActionId">
    <vt:lpwstr>66ae463e-e67d-4520-a5a5-9f57f72cfc6e</vt:lpwstr>
  </property>
  <property fmtid="{D5CDD505-2E9C-101B-9397-08002B2CF9AE}" pid="8" name="MSIP_Label_f42aa342-8706-4288-bd11-ebb85995028c_ContentBits">
    <vt:lpwstr>0</vt:lpwstr>
  </property>
</Properties>
</file>