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324" r:id="rId5"/>
    <p:sldId id="323" r:id="rId6"/>
    <p:sldId id="325" r:id="rId7"/>
    <p:sldId id="326" r:id="rId8"/>
    <p:sldId id="327" r:id="rId9"/>
    <p:sldId id="328" r:id="rId10"/>
    <p:sldId id="307" r:id="rId11"/>
    <p:sldId id="308" r:id="rId12"/>
    <p:sldId id="309" r:id="rId13"/>
    <p:sldId id="310" r:id="rId14"/>
    <p:sldId id="277" r:id="rId15"/>
    <p:sldId id="269"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8"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16D235-AB63-4FDD-8D22-550B894DF14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C2BF29C-894C-443A-ACDF-1CD4B3B8B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289BAE-0EC7-42AA-B30F-66D9DDBCA7DE}"/>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54687BC0-447F-4A09-9429-519C64158D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8D5AEC-FB2A-4E72-A52A-38EFCE091410}"/>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247748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C45564-50C5-4B98-BE98-667F1CDE0D0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268D44D-71BE-4AAE-B8EC-2368B27219C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F0D57E-F4D5-4A93-8BE3-208BF9AC7DCD}"/>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8424097F-857F-4D37-BCFB-1C63F9FCB8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D4E327-BA4B-41E8-B91A-563B457C7BF2}"/>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87405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A1B7AF6-B540-41F8-9D4E-10B6EB28330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867A40-A338-43A3-B99A-279F8C9C2A4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C253227-782E-4DAC-B8F9-81E61DF1842D}"/>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28CD58FE-351E-4748-AC6F-9E9547EA54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7231DA-6ECF-4895-AE47-A92DE1698C97}"/>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414955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2A74D-5768-48E1-9A5E-2ED365B9A8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59004A-A1F2-4A1F-BC81-272F5A88BA1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24EF89-4947-46EC-B015-5EAAD2C94982}"/>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CF2A8AB5-0023-4F2D-8C85-B5E541826A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150140-1886-48B0-8B5C-28B08380B6CF}"/>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67039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14981-9A2A-4BE4-BF0A-F837FBEF109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B13D43-DF28-45DD-9B7C-394E7597D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CCD04C5-A8BC-4260-BD33-E486C98150AB}"/>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56E7256A-4ACD-428D-A0CF-E361ADC882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453AC3-4805-4940-97EB-99B97000353C}"/>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137431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7DF85-6F0D-4CB7-B791-EF5EBAE1F3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8C598A-E2CD-4788-A0C1-80EF9176370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E8881B-A30E-4F05-BBCA-5168C4288B5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0F79F14-7DF6-4B8E-B5FB-454BA5A80203}"/>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6" name="フッター プレースホルダー 5">
            <a:extLst>
              <a:ext uri="{FF2B5EF4-FFF2-40B4-BE49-F238E27FC236}">
                <a16:creationId xmlns:a16="http://schemas.microsoft.com/office/drawing/2014/main" id="{6CC7DECA-0EC4-4B1B-A559-2E9E48E8C0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A9EDB0-C62D-4F48-A724-5615FCA07AFE}"/>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185243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D18B40-57C3-4495-9C27-EE237837434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29534-D297-4E98-AE9D-D925B299C7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96B1304-DFF4-4393-BA47-D686F526FFC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D1DD04E-E401-4EB5-942D-3EFCBC2BE6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8FC5170-3EBB-4367-9B05-31D5CEAE115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3D817B1-4B5A-4DE4-9BD3-41D0E4F40A65}"/>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8" name="フッター プレースホルダー 7">
            <a:extLst>
              <a:ext uri="{FF2B5EF4-FFF2-40B4-BE49-F238E27FC236}">
                <a16:creationId xmlns:a16="http://schemas.microsoft.com/office/drawing/2014/main" id="{53951B39-A544-4AAA-B7DD-485DF925646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0C7CD9E-2FA7-4930-B0C9-2CAF15DF3666}"/>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43983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667CBA-37D8-4201-B1D1-CA2F6148FA3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E2F9310-DF35-4E3E-B73D-1CAF773BE79A}"/>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4" name="フッター プレースホルダー 3">
            <a:extLst>
              <a:ext uri="{FF2B5EF4-FFF2-40B4-BE49-F238E27FC236}">
                <a16:creationId xmlns:a16="http://schemas.microsoft.com/office/drawing/2014/main" id="{18430F17-935E-4FF2-BDC2-C79850DBFC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DC8E2E9-63C1-49D6-B49E-DBB9D296996B}"/>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47384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628A838-41E3-4F46-8450-46332D07A934}"/>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3" name="フッター プレースホルダー 2">
            <a:extLst>
              <a:ext uri="{FF2B5EF4-FFF2-40B4-BE49-F238E27FC236}">
                <a16:creationId xmlns:a16="http://schemas.microsoft.com/office/drawing/2014/main" id="{1F587CF8-9D76-4127-9CFD-79C814D8773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85BF714-03D9-441B-8C80-5245911E3B4F}"/>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43086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5A183-2838-4608-BBBB-0B9559404D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8919EC-850D-4EB7-A8C8-97C20081FC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FD6428B-8B99-4C81-96B0-B4B6E023C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0D9DEFE-29CD-4F02-B837-4A48B554CF0F}"/>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6" name="フッター プレースホルダー 5">
            <a:extLst>
              <a:ext uri="{FF2B5EF4-FFF2-40B4-BE49-F238E27FC236}">
                <a16:creationId xmlns:a16="http://schemas.microsoft.com/office/drawing/2014/main" id="{6E27B82C-767F-4DD3-B539-C78319E471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CCA2F37-0E15-4555-9A18-A82BB76DCC79}"/>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21011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D3393C-6E7A-4E90-B32F-2F8387E63F6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F8776F9-8BDD-4B97-BB23-A86F3C55E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55B4F0-9850-4A22-AB59-2C7546C2C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F5C946-D94E-4191-95D3-60A2DCC92D75}"/>
              </a:ext>
            </a:extLst>
          </p:cNvPr>
          <p:cNvSpPr>
            <a:spLocks noGrp="1"/>
          </p:cNvSpPr>
          <p:nvPr>
            <p:ph type="dt" sz="half" idx="10"/>
          </p:nvPr>
        </p:nvSpPr>
        <p:spPr/>
        <p:txBody>
          <a:bodyPr/>
          <a:lstStyle/>
          <a:p>
            <a:fld id="{D8366026-49B2-4EBC-8283-5CF900083842}" type="datetimeFigureOut">
              <a:rPr kumimoji="1" lang="ja-JP" altLang="en-US" smtClean="0"/>
              <a:t>2023/7/3</a:t>
            </a:fld>
            <a:endParaRPr kumimoji="1" lang="ja-JP" altLang="en-US"/>
          </a:p>
        </p:txBody>
      </p:sp>
      <p:sp>
        <p:nvSpPr>
          <p:cNvPr id="6" name="フッター プレースホルダー 5">
            <a:extLst>
              <a:ext uri="{FF2B5EF4-FFF2-40B4-BE49-F238E27FC236}">
                <a16:creationId xmlns:a16="http://schemas.microsoft.com/office/drawing/2014/main" id="{941CF151-379C-4AC2-B8CF-4A05B3AE30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2FE1D5-1EDD-4A88-A8E6-545CA8B53BF6}"/>
              </a:ext>
            </a:extLst>
          </p:cNvPr>
          <p:cNvSpPr>
            <a:spLocks noGrp="1"/>
          </p:cNvSpPr>
          <p:nvPr>
            <p:ph type="sldNum" sz="quarter" idx="12"/>
          </p:nvPr>
        </p:nvSpPr>
        <p:spPr/>
        <p:txBody>
          <a:body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324633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B50FDCB-7689-41C3-9F02-4B701B3FE2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A9C37-23B8-4366-9CEE-9AECCA7B2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EA4E4E-B2A0-4B5B-803F-567A84C12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66026-49B2-4EBC-8283-5CF900083842}" type="datetimeFigureOut">
              <a:rPr kumimoji="1" lang="ja-JP" altLang="en-US" smtClean="0"/>
              <a:t>2023/7/3</a:t>
            </a:fld>
            <a:endParaRPr kumimoji="1" lang="ja-JP" altLang="en-US"/>
          </a:p>
        </p:txBody>
      </p:sp>
      <p:sp>
        <p:nvSpPr>
          <p:cNvPr id="5" name="フッター プレースホルダー 4">
            <a:extLst>
              <a:ext uri="{FF2B5EF4-FFF2-40B4-BE49-F238E27FC236}">
                <a16:creationId xmlns:a16="http://schemas.microsoft.com/office/drawing/2014/main" id="{D8657EA1-8557-4AA4-BC1A-43D134570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46C6064-79B9-4F54-A62B-3CA7E26522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FC64D-044B-480C-AF66-22B65775B01E}" type="slidenum">
              <a:rPr kumimoji="1" lang="ja-JP" altLang="en-US" smtClean="0"/>
              <a:t>‹#›</a:t>
            </a:fld>
            <a:endParaRPr kumimoji="1" lang="ja-JP" altLang="en-US"/>
          </a:p>
        </p:txBody>
      </p:sp>
    </p:spTree>
    <p:extLst>
      <p:ext uri="{BB962C8B-B14F-4D97-AF65-F5344CB8AC3E}">
        <p14:creationId xmlns:p14="http://schemas.microsoft.com/office/powerpoint/2010/main" val="70258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icrosoft.com/en-us/download/details.aspx?id=4759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docs.microsoft.com/ja-jp/azure/active-directory/hybrid/how-to-connect-sync-service-manager-ui-operations#understand-the-information-visible-in-the-operations-tab"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learn.microsoft.com/ja-jp/azure/active-directory/hybrid/connect/plan-connect-topologies" TargetMode="External"/><Relationship Id="rId2" Type="http://schemas.openxmlformats.org/officeDocument/2006/relationships/hyperlink" Target="https://learn.microsoft.com/ja-jp/azure/active-directory/hybrid/connect/how-to-connect-install-prerequisites#installation-prerequisit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jpazureid.github.io/blog/azure-active-directory-connect/aadc-import-export-config/"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E19EE48-5DCC-4D81-8940-CE6539A5E23A}"/>
              </a:ext>
            </a:extLst>
          </p:cNvPr>
          <p:cNvSpPr txBox="1"/>
          <p:nvPr/>
        </p:nvSpPr>
        <p:spPr>
          <a:xfrm>
            <a:off x="295712" y="624303"/>
            <a:ext cx="11356596" cy="369332"/>
          </a:xfrm>
          <a:prstGeom prst="rect">
            <a:avLst/>
          </a:prstGeom>
          <a:noFill/>
        </p:spPr>
        <p:txBody>
          <a:bodyPr wrap="square">
            <a:spAutoFit/>
          </a:bodyPr>
          <a:lstStyle/>
          <a:p>
            <a:r>
              <a:rPr lang="ja-JP" altLang="en-US" b="1" dirty="0"/>
              <a:t>Azure AD Connect アップグレード手順 (Azure AD Connect サーバー 1 台構成)</a:t>
            </a:r>
          </a:p>
        </p:txBody>
      </p:sp>
      <p:sp>
        <p:nvSpPr>
          <p:cNvPr id="7" name="テキスト ボックス 6">
            <a:extLst>
              <a:ext uri="{FF2B5EF4-FFF2-40B4-BE49-F238E27FC236}">
                <a16:creationId xmlns:a16="http://schemas.microsoft.com/office/drawing/2014/main" id="{BD6CEBAD-74DA-48E0-BF57-F180E3865B63}"/>
              </a:ext>
            </a:extLst>
          </p:cNvPr>
          <p:cNvSpPr txBox="1"/>
          <p:nvPr/>
        </p:nvSpPr>
        <p:spPr>
          <a:xfrm>
            <a:off x="417702" y="1545347"/>
            <a:ext cx="11356596" cy="1384995"/>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下記の手順で実施します。</a:t>
            </a:r>
            <a:br>
              <a:rPr lang="en-US" altLang="ja-JP" sz="1400" dirty="0">
                <a:latin typeface="メイリオ" panose="020B0604030504040204" pitchFamily="50" charset="-128"/>
                <a:ea typeface="メイリオ" panose="020B0604030504040204" pitchFamily="50" charset="-128"/>
              </a:rPr>
            </a:br>
            <a:endParaRPr lang="en-US" altLang="ja-JP" sz="1400" dirty="0">
              <a:latin typeface="メイリオ" panose="020B0604030504040204" pitchFamily="50" charset="-128"/>
              <a:ea typeface="メイリオ" panose="020B0604030504040204" pitchFamily="50" charset="-128"/>
            </a:endParaRPr>
          </a:p>
          <a:p>
            <a:pPr marL="342900" indent="-342900">
              <a:buAutoNum type="arabicPeriod"/>
            </a:pPr>
            <a:r>
              <a:rPr lang="ja-JP" altLang="en-US" sz="1400" dirty="0">
                <a:latin typeface="メイリオ" panose="020B0604030504040204" pitchFamily="50" charset="-128"/>
                <a:ea typeface="メイリオ" panose="020B0604030504040204" pitchFamily="50" charset="-128"/>
              </a:rPr>
              <a:t>既存環境の動作状況の確認</a:t>
            </a:r>
            <a:endParaRPr lang="en-US" altLang="ja-JP" sz="1400" dirty="0">
              <a:latin typeface="メイリオ" panose="020B0604030504040204" pitchFamily="50" charset="-128"/>
              <a:ea typeface="メイリオ" panose="020B0604030504040204" pitchFamily="50" charset="-128"/>
            </a:endParaRPr>
          </a:p>
          <a:p>
            <a:pPr marL="342900" indent="-342900">
              <a:buAutoNum type="arabicPeriod"/>
            </a:pPr>
            <a:r>
              <a:rPr lang="ja-JP" altLang="en-US" sz="1400" dirty="0">
                <a:latin typeface="メイリオ" panose="020B0604030504040204" pitchFamily="50" charset="-128"/>
                <a:ea typeface="メイリオ" panose="020B0604030504040204" pitchFamily="50" charset="-128"/>
              </a:rPr>
              <a:t>設定内容の保存</a:t>
            </a:r>
            <a:endParaRPr lang="en-US" altLang="ja-JP" sz="1400" dirty="0">
              <a:latin typeface="メイリオ" panose="020B0604030504040204" pitchFamily="50" charset="-128"/>
              <a:ea typeface="メイリオ" panose="020B0604030504040204" pitchFamily="50" charset="-128"/>
            </a:endParaRPr>
          </a:p>
          <a:p>
            <a:pPr marL="342900" indent="-342900">
              <a:buAutoNum type="arabicPeriod"/>
            </a:pPr>
            <a:r>
              <a:rPr lang="ja-JP" altLang="en-US" sz="1400" dirty="0">
                <a:latin typeface="メイリオ" panose="020B0604030504040204" pitchFamily="50" charset="-128"/>
                <a:ea typeface="メイリオ" panose="020B0604030504040204" pitchFamily="50" charset="-128"/>
              </a:rPr>
              <a:t>アップグレード</a:t>
            </a:r>
            <a:endParaRPr lang="en-US" altLang="ja-JP" sz="1400" dirty="0">
              <a:latin typeface="メイリオ" panose="020B0604030504040204" pitchFamily="50" charset="-128"/>
              <a:ea typeface="メイリオ" panose="020B0604030504040204" pitchFamily="50" charset="-128"/>
            </a:endParaRPr>
          </a:p>
          <a:p>
            <a:pPr marL="342900" indent="-342900">
              <a:buAutoNum type="arabicPeriod"/>
            </a:pPr>
            <a:r>
              <a:rPr lang="ja-JP" altLang="en-US" sz="1400" dirty="0">
                <a:latin typeface="メイリオ" panose="020B0604030504040204" pitchFamily="50" charset="-128"/>
                <a:ea typeface="メイリオ" panose="020B0604030504040204" pitchFamily="50" charset="-128"/>
              </a:rPr>
              <a:t>アップグレードの動作確認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手順</a:t>
            </a:r>
            <a:r>
              <a:rPr lang="en-US" altLang="ja-JP" sz="1400" dirty="0">
                <a:latin typeface="メイリオ" panose="020B0604030504040204" pitchFamily="50" charset="-128"/>
                <a:ea typeface="メイリオ" panose="020B0604030504040204" pitchFamily="50" charset="-128"/>
              </a:rPr>
              <a:t>1. </a:t>
            </a:r>
            <a:r>
              <a:rPr lang="ja-JP" altLang="en-US" sz="1400" dirty="0">
                <a:latin typeface="メイリオ" panose="020B0604030504040204" pitchFamily="50" charset="-128"/>
                <a:ea typeface="メイリオ" panose="020B0604030504040204" pitchFamily="50" charset="-128"/>
              </a:rPr>
              <a:t>と同じ</a:t>
            </a:r>
            <a:r>
              <a:rPr lang="en-US" altLang="ja-JP" sz="1400" dirty="0">
                <a:latin typeface="メイリオ" panose="020B0604030504040204" pitchFamily="50" charset="-128"/>
                <a:ea typeface="メイリオ" panose="020B0604030504040204" pitchFamily="50" charset="-128"/>
              </a:rPr>
              <a:t>)</a:t>
            </a:r>
          </a:p>
        </p:txBody>
      </p:sp>
      <p:sp>
        <p:nvSpPr>
          <p:cNvPr id="9" name="テキスト ボックス 8">
            <a:extLst>
              <a:ext uri="{FF2B5EF4-FFF2-40B4-BE49-F238E27FC236}">
                <a16:creationId xmlns:a16="http://schemas.microsoft.com/office/drawing/2014/main" id="{7CDCFD0F-5CE7-4C1F-9FB0-A7334B890D2B}"/>
              </a:ext>
            </a:extLst>
          </p:cNvPr>
          <p:cNvSpPr txBox="1"/>
          <p:nvPr/>
        </p:nvSpPr>
        <p:spPr>
          <a:xfrm>
            <a:off x="417702" y="4143102"/>
            <a:ext cx="11356596" cy="1384995"/>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本手順では、 </a:t>
            </a:r>
            <a:r>
              <a:rPr lang="en-US" altLang="ja-JP" sz="1400" dirty="0">
                <a:latin typeface="メイリオ" panose="020B0604030504040204" pitchFamily="50" charset="-128"/>
                <a:ea typeface="メイリオ" panose="020B0604030504040204" pitchFamily="50" charset="-128"/>
              </a:rPr>
              <a:t>Azure AD Connect v2.x </a:t>
            </a:r>
            <a:r>
              <a:rPr lang="ja-JP" altLang="en-US" sz="1400" dirty="0">
                <a:latin typeface="メイリオ" panose="020B0604030504040204" pitchFamily="50" charset="-128"/>
                <a:ea typeface="メイリオ" panose="020B0604030504040204" pitchFamily="50" charset="-128"/>
              </a:rPr>
              <a:t>から最新のバージョンへアップグレードしています。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アップグレード前のバージョンによって表示項目などが異なる場合がありますので、予めご留意ください。</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なお、上記基本的なアップグレードの流れについては、現在のバージョンに関連なく同じです。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Azure AD Connect </a:t>
            </a:r>
            <a:r>
              <a:rPr lang="ja-JP" altLang="en-US" sz="1400" dirty="0">
                <a:latin typeface="メイリオ" panose="020B0604030504040204" pitchFamily="50" charset="-128"/>
                <a:ea typeface="メイリオ" panose="020B0604030504040204" pitchFamily="50" charset="-128"/>
              </a:rPr>
              <a:t>インストール ファイルは下記より入手し、それぞのサーバーに事前に配置してください。</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hlinkClick r:id="rId2"/>
              </a:rPr>
              <a:t>https://www.microsoft.com/en-us/download/details.aspx?id=47594</a:t>
            </a:r>
            <a:endParaRPr lang="en-US" altLang="ja-JP" sz="14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E4DC0C56-2615-A4EC-6AE6-2C453652755A}"/>
              </a:ext>
            </a:extLst>
          </p:cNvPr>
          <p:cNvSpPr txBox="1"/>
          <p:nvPr/>
        </p:nvSpPr>
        <p:spPr>
          <a:xfrm>
            <a:off x="417702" y="3059668"/>
            <a:ext cx="8830491" cy="738664"/>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注意 : </a:t>
            </a:r>
          </a:p>
          <a:p>
            <a:r>
              <a:rPr lang="ja-JP" altLang="en-US" sz="1400" dirty="0">
                <a:solidFill>
                  <a:srgbClr val="FF0000"/>
                </a:solidFill>
                <a:latin typeface="メイリオ" panose="020B0604030504040204" pitchFamily="50" charset="-128"/>
                <a:ea typeface="メイリオ" panose="020B0604030504040204" pitchFamily="50" charset="-128"/>
              </a:rPr>
              <a:t>ステージング サーバーを構成し、Azure AD Connect サーバー 2 台以上の構成での運用が推奨となります。</a:t>
            </a:r>
          </a:p>
          <a:p>
            <a:r>
              <a:rPr lang="ja-JP" altLang="en-US" sz="1400" dirty="0">
                <a:solidFill>
                  <a:srgbClr val="FF0000"/>
                </a:solidFill>
                <a:latin typeface="メイリオ" panose="020B0604030504040204" pitchFamily="50" charset="-128"/>
                <a:ea typeface="メイリオ" panose="020B0604030504040204" pitchFamily="50" charset="-128"/>
              </a:rPr>
              <a:t>最低限の構成での手順となり、障害時などを考慮し、複数台での運用をご検討ください。</a:t>
            </a:r>
          </a:p>
        </p:txBody>
      </p:sp>
    </p:spTree>
    <p:extLst>
      <p:ext uri="{BB962C8B-B14F-4D97-AF65-F5344CB8AC3E}">
        <p14:creationId xmlns:p14="http://schemas.microsoft.com/office/powerpoint/2010/main" val="338366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0646394F-6B92-4217-A9E9-5F0965621BDB}"/>
              </a:ext>
            </a:extLst>
          </p:cNvPr>
          <p:cNvPicPr>
            <a:picLocks noChangeAspect="1"/>
          </p:cNvPicPr>
          <p:nvPr/>
        </p:nvPicPr>
        <p:blipFill>
          <a:blip r:embed="rId2"/>
          <a:stretch>
            <a:fillRect/>
          </a:stretch>
        </p:blipFill>
        <p:spPr>
          <a:xfrm>
            <a:off x="830147" y="1459993"/>
            <a:ext cx="6960855" cy="4894153"/>
          </a:xfrm>
          <a:prstGeom prst="rect">
            <a:avLst/>
          </a:prstGeom>
        </p:spPr>
      </p:pic>
      <p:sp>
        <p:nvSpPr>
          <p:cNvPr id="5" name="テキスト ボックス 4">
            <a:extLst>
              <a:ext uri="{FF2B5EF4-FFF2-40B4-BE49-F238E27FC236}">
                <a16:creationId xmlns:a16="http://schemas.microsoft.com/office/drawing/2014/main" id="{296B8787-DD61-4E76-99A1-C2F07434CA0A}"/>
              </a:ext>
            </a:extLst>
          </p:cNvPr>
          <p:cNvSpPr txBox="1"/>
          <p:nvPr/>
        </p:nvSpPr>
        <p:spPr>
          <a:xfrm>
            <a:off x="295712" y="263577"/>
            <a:ext cx="11356596" cy="369332"/>
          </a:xfrm>
          <a:prstGeom prst="rect">
            <a:avLst/>
          </a:prstGeom>
          <a:noFill/>
        </p:spPr>
        <p:txBody>
          <a:bodyPr wrap="square">
            <a:spAutoFit/>
          </a:bodyPr>
          <a:lstStyle/>
          <a:p>
            <a:r>
              <a:rPr lang="en-US" altLang="ja-JP" sz="1800" b="1" dirty="0">
                <a:latin typeface="Meiryo UI" panose="020B0604030504040204" pitchFamily="50" charset="-128"/>
                <a:ea typeface="Meiryo UI" panose="020B0604030504040204" pitchFamily="50" charset="-128"/>
              </a:rPr>
              <a:t>3. Azure AD Connect </a:t>
            </a:r>
            <a:r>
              <a:rPr lang="ja-JP" altLang="en-US" sz="1800" b="1" dirty="0">
                <a:latin typeface="Meiryo UI" panose="020B0604030504040204" pitchFamily="50" charset="-128"/>
                <a:ea typeface="Meiryo UI" panose="020B0604030504040204" pitchFamily="50" charset="-128"/>
              </a:rPr>
              <a:t>のインプレース アップグレード</a:t>
            </a:r>
            <a:endParaRPr lang="en-US" altLang="ja-JP" sz="18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9AE0C5-AD65-404D-BFFD-B0BD14612828}"/>
              </a:ext>
            </a:extLst>
          </p:cNvPr>
          <p:cNvSpPr txBox="1"/>
          <p:nvPr/>
        </p:nvSpPr>
        <p:spPr>
          <a:xfrm>
            <a:off x="295710" y="884578"/>
            <a:ext cx="9996606"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3-1.</a:t>
            </a:r>
            <a:r>
              <a:rPr lang="ja-JP" altLang="en-US" sz="1400" dirty="0">
                <a:latin typeface="メイリオ" panose="020B0604030504040204" pitchFamily="50" charset="-128"/>
                <a:ea typeface="メイリオ" panose="020B0604030504040204" pitchFamily="50" charset="-128"/>
              </a:rPr>
              <a:t>保存した </a:t>
            </a:r>
            <a:r>
              <a:rPr lang="en-US" altLang="ja-JP" sz="1400" dirty="0">
                <a:latin typeface="メイリオ" panose="020B0604030504040204" pitchFamily="50" charset="-128"/>
                <a:ea typeface="メイリオ" panose="020B0604030504040204" pitchFamily="50" charset="-128"/>
              </a:rPr>
              <a:t>AzureADConnect.msi </a:t>
            </a:r>
            <a:r>
              <a:rPr lang="ja-JP" altLang="en-US" sz="1400" dirty="0">
                <a:latin typeface="メイリオ" panose="020B0604030504040204" pitchFamily="50" charset="-128"/>
                <a:ea typeface="メイリオ" panose="020B0604030504040204" pitchFamily="50" charset="-128"/>
              </a:rPr>
              <a:t>ファイルを実行し、インストール ウィザードにて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アップグレード</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を選択します。</a:t>
            </a:r>
            <a:endParaRPr lang="en-US" altLang="ja-JP" sz="14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9CD14E01-F8D9-B114-C21F-6B32F3A6E9CC}"/>
              </a:ext>
            </a:extLst>
          </p:cNvPr>
          <p:cNvSpPr txBox="1"/>
          <p:nvPr/>
        </p:nvSpPr>
        <p:spPr>
          <a:xfrm>
            <a:off x="8070980" y="2413337"/>
            <a:ext cx="3853542" cy="2031325"/>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注意！</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新しいバージョンの </a:t>
            </a:r>
            <a:r>
              <a:rPr lang="en-US" altLang="ja-JP" sz="1400" dirty="0">
                <a:latin typeface="メイリオ" panose="020B0604030504040204" pitchFamily="50" charset="-128"/>
                <a:ea typeface="メイリオ" panose="020B0604030504040204" pitchFamily="50" charset="-128"/>
              </a:rPr>
              <a:t>AzureADConnect.msi </a:t>
            </a:r>
            <a:r>
              <a:rPr lang="ja-JP" altLang="en-US" sz="1400" dirty="0">
                <a:latin typeface="メイリオ" panose="020B0604030504040204" pitchFamily="50" charset="-128"/>
                <a:ea typeface="メイリオ" panose="020B0604030504040204" pitchFamily="50" charset="-128"/>
              </a:rPr>
              <a:t>ファイルを実行した時点で、新しいバージョンの </a:t>
            </a:r>
            <a:r>
              <a:rPr lang="en-US" altLang="ja-JP" sz="1400" dirty="0">
                <a:latin typeface="メイリオ" panose="020B0604030504040204" pitchFamily="50" charset="-128"/>
                <a:ea typeface="メイリオ" panose="020B0604030504040204" pitchFamily="50" charset="-128"/>
              </a:rPr>
              <a:t>AADC </a:t>
            </a:r>
            <a:r>
              <a:rPr lang="ja-JP" altLang="en-US" sz="1400" dirty="0">
                <a:latin typeface="メイリオ" panose="020B0604030504040204" pitchFamily="50" charset="-128"/>
                <a:ea typeface="メイリオ" panose="020B0604030504040204" pitchFamily="50" charset="-128"/>
              </a:rPr>
              <a:t>がインストールされています。</a:t>
            </a:r>
            <a:br>
              <a:rPr lang="en-US" altLang="ja-JP" sz="1400" dirty="0">
                <a:latin typeface="メイリオ" panose="020B0604030504040204" pitchFamily="50" charset="-128"/>
                <a:ea typeface="メイリオ" panose="020B0604030504040204" pitchFamily="50" charset="-128"/>
              </a:rPr>
            </a:br>
            <a:br>
              <a:rPr lang="en-US" altLang="ja-JP" sz="1400" dirty="0">
                <a:latin typeface="メイリオ" panose="020B0604030504040204" pitchFamily="50" charset="-128"/>
                <a:ea typeface="メイリオ" panose="020B0604030504040204" pitchFamily="50" charset="-128"/>
              </a:rPr>
            </a:b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この画面が表示された後、元のバージョンに戻したり、他の設定画面を表示させたりすることはできないためご留意ください。</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7574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C080FAC-0986-48CE-BC32-E9AFF069406F}"/>
              </a:ext>
            </a:extLst>
          </p:cNvPr>
          <p:cNvPicPr>
            <a:picLocks noChangeAspect="1"/>
          </p:cNvPicPr>
          <p:nvPr/>
        </p:nvPicPr>
        <p:blipFill>
          <a:blip r:embed="rId2"/>
          <a:stretch>
            <a:fillRect/>
          </a:stretch>
        </p:blipFill>
        <p:spPr>
          <a:xfrm>
            <a:off x="829773" y="1451665"/>
            <a:ext cx="6963482" cy="4896000"/>
          </a:xfrm>
          <a:prstGeom prst="rect">
            <a:avLst/>
          </a:prstGeom>
        </p:spPr>
      </p:pic>
      <p:sp>
        <p:nvSpPr>
          <p:cNvPr id="5" name="テキスト ボックス 4">
            <a:extLst>
              <a:ext uri="{FF2B5EF4-FFF2-40B4-BE49-F238E27FC236}">
                <a16:creationId xmlns:a16="http://schemas.microsoft.com/office/drawing/2014/main" id="{296B8787-DD61-4E76-99A1-C2F07434CA0A}"/>
              </a:ext>
            </a:extLst>
          </p:cNvPr>
          <p:cNvSpPr txBox="1"/>
          <p:nvPr/>
        </p:nvSpPr>
        <p:spPr>
          <a:xfrm>
            <a:off x="295712" y="263577"/>
            <a:ext cx="11356596" cy="369332"/>
          </a:xfrm>
          <a:prstGeom prst="rect">
            <a:avLst/>
          </a:prstGeom>
          <a:noFill/>
        </p:spPr>
        <p:txBody>
          <a:bodyPr wrap="square">
            <a:spAutoFit/>
          </a:bodyPr>
          <a:lstStyle/>
          <a:p>
            <a:r>
              <a:rPr lang="en-US" altLang="ja-JP" sz="1800" b="1" dirty="0">
                <a:latin typeface="Meiryo UI" panose="020B0604030504040204" pitchFamily="50" charset="-128"/>
                <a:ea typeface="Meiryo UI" panose="020B0604030504040204" pitchFamily="50" charset="-128"/>
              </a:rPr>
              <a:t>3. Azure AD Connect </a:t>
            </a:r>
            <a:r>
              <a:rPr lang="ja-JP" altLang="en-US" sz="1800" b="1" dirty="0">
                <a:latin typeface="Meiryo UI" panose="020B0604030504040204" pitchFamily="50" charset="-128"/>
                <a:ea typeface="Meiryo UI" panose="020B0604030504040204" pitchFamily="50" charset="-128"/>
              </a:rPr>
              <a:t>のインプレース アップグレード</a:t>
            </a:r>
            <a:endParaRPr lang="en-US" altLang="ja-JP" sz="18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9AE0C5-AD65-404D-BFFD-B0BD14612828}"/>
              </a:ext>
            </a:extLst>
          </p:cNvPr>
          <p:cNvSpPr txBox="1"/>
          <p:nvPr/>
        </p:nvSpPr>
        <p:spPr>
          <a:xfrm>
            <a:off x="295710" y="884578"/>
            <a:ext cx="9996606"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3-2.</a:t>
            </a:r>
            <a:r>
              <a:rPr lang="en-US" altLang="ja-JP" sz="1400" dirty="0">
                <a:latin typeface="メイリオ" panose="020B0604030504040204" pitchFamily="50" charset="-128"/>
                <a:ea typeface="メイリオ" panose="020B0604030504040204" pitchFamily="50" charset="-128"/>
              </a:rPr>
              <a:t> Azure AD </a:t>
            </a:r>
            <a:r>
              <a:rPr lang="ja-JP" altLang="en-US" sz="1400" dirty="0">
                <a:latin typeface="メイリオ" panose="020B0604030504040204" pitchFamily="50" charset="-128"/>
                <a:ea typeface="メイリオ" panose="020B0604030504040204" pitchFamily="50" charset="-128"/>
              </a:rPr>
              <a:t>の全体管理者権限を有するユーザーの資格情報を入力し、</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次へ</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をクリックします。 </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5447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B555357-D710-4871-B89C-A5250BC0FD61}"/>
              </a:ext>
            </a:extLst>
          </p:cNvPr>
          <p:cNvPicPr>
            <a:picLocks noChangeAspect="1"/>
          </p:cNvPicPr>
          <p:nvPr/>
        </p:nvPicPr>
        <p:blipFill>
          <a:blip r:embed="rId2"/>
          <a:stretch>
            <a:fillRect/>
          </a:stretch>
        </p:blipFill>
        <p:spPr>
          <a:xfrm>
            <a:off x="834982" y="1462286"/>
            <a:ext cx="6963482" cy="4896000"/>
          </a:xfrm>
          <a:prstGeom prst="rect">
            <a:avLst/>
          </a:prstGeom>
        </p:spPr>
      </p:pic>
      <p:sp>
        <p:nvSpPr>
          <p:cNvPr id="5" name="テキスト ボックス 4">
            <a:extLst>
              <a:ext uri="{FF2B5EF4-FFF2-40B4-BE49-F238E27FC236}">
                <a16:creationId xmlns:a16="http://schemas.microsoft.com/office/drawing/2014/main" id="{296B8787-DD61-4E76-99A1-C2F07434CA0A}"/>
              </a:ext>
            </a:extLst>
          </p:cNvPr>
          <p:cNvSpPr txBox="1"/>
          <p:nvPr/>
        </p:nvSpPr>
        <p:spPr>
          <a:xfrm>
            <a:off x="295712" y="263577"/>
            <a:ext cx="11356596" cy="369332"/>
          </a:xfrm>
          <a:prstGeom prst="rect">
            <a:avLst/>
          </a:prstGeom>
          <a:noFill/>
        </p:spPr>
        <p:txBody>
          <a:bodyPr wrap="square">
            <a:spAutoFit/>
          </a:bodyPr>
          <a:lstStyle/>
          <a:p>
            <a:r>
              <a:rPr lang="en-US" altLang="ja-JP" sz="1800" b="1" dirty="0">
                <a:latin typeface="Meiryo UI" panose="020B0604030504040204" pitchFamily="50" charset="-128"/>
                <a:ea typeface="Meiryo UI" panose="020B0604030504040204" pitchFamily="50" charset="-128"/>
              </a:rPr>
              <a:t>3. Azure AD Connect </a:t>
            </a:r>
            <a:r>
              <a:rPr lang="ja-JP" altLang="en-US" sz="1800" b="1" dirty="0">
                <a:latin typeface="Meiryo UI" panose="020B0604030504040204" pitchFamily="50" charset="-128"/>
                <a:ea typeface="Meiryo UI" panose="020B0604030504040204" pitchFamily="50" charset="-128"/>
              </a:rPr>
              <a:t>のインプレース アップグレード</a:t>
            </a:r>
            <a:endParaRPr lang="en-US" altLang="ja-JP" sz="18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9AE0C5-AD65-404D-BFFD-B0BD14612828}"/>
              </a:ext>
            </a:extLst>
          </p:cNvPr>
          <p:cNvSpPr txBox="1"/>
          <p:nvPr/>
        </p:nvSpPr>
        <p:spPr>
          <a:xfrm>
            <a:off x="295710" y="884578"/>
            <a:ext cx="9996606"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3-3.</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アップグレード</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をクリックします。 </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4A40E61-3A74-4A5B-992B-AA75C60B1641}"/>
              </a:ext>
            </a:extLst>
          </p:cNvPr>
          <p:cNvSpPr txBox="1"/>
          <p:nvPr/>
        </p:nvSpPr>
        <p:spPr>
          <a:xfrm>
            <a:off x="7798465" y="1462286"/>
            <a:ext cx="4248224" cy="1015663"/>
          </a:xfrm>
          <a:prstGeom prst="rect">
            <a:avLst/>
          </a:prstGeom>
          <a:noFill/>
        </p:spPr>
        <p:txBody>
          <a:bodyPr wrap="square">
            <a:spAutoFit/>
          </a:bodyPr>
          <a:lstStyle/>
          <a:p>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印注意</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オプション</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構成が完了したら、同期プロセスを開始する。</a:t>
            </a:r>
            <a:r>
              <a:rPr lang="en-US" altLang="ja-JP" sz="1200" dirty="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アップグレード処理完了後に自動的に完全同期処理の開始を予定する場合に有効にする必要があります。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9275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96B8787-DD61-4E76-99A1-C2F07434CA0A}"/>
              </a:ext>
            </a:extLst>
          </p:cNvPr>
          <p:cNvSpPr txBox="1"/>
          <p:nvPr/>
        </p:nvSpPr>
        <p:spPr>
          <a:xfrm>
            <a:off x="295712" y="263577"/>
            <a:ext cx="11356596" cy="369332"/>
          </a:xfrm>
          <a:prstGeom prst="rect">
            <a:avLst/>
          </a:prstGeom>
          <a:noFill/>
        </p:spPr>
        <p:txBody>
          <a:bodyPr wrap="square">
            <a:spAutoFit/>
          </a:bodyPr>
          <a:lstStyle/>
          <a:p>
            <a:r>
              <a:rPr lang="en-US" altLang="ja-JP" sz="1800" b="1" dirty="0">
                <a:latin typeface="Meiryo UI" panose="020B0604030504040204" pitchFamily="50" charset="-128"/>
                <a:ea typeface="Meiryo UI" panose="020B0604030504040204" pitchFamily="50" charset="-128"/>
              </a:rPr>
              <a:t>3. Azure AD Connect </a:t>
            </a:r>
            <a:r>
              <a:rPr lang="ja-JP" altLang="en-US" sz="1800" b="1" dirty="0">
                <a:latin typeface="Meiryo UI" panose="020B0604030504040204" pitchFamily="50" charset="-128"/>
                <a:ea typeface="Meiryo UI" panose="020B0604030504040204" pitchFamily="50" charset="-128"/>
              </a:rPr>
              <a:t>のインプレース アップグレード</a:t>
            </a:r>
            <a:endParaRPr lang="en-US" altLang="ja-JP" sz="18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9AE0C5-AD65-404D-BFFD-B0BD14612828}"/>
              </a:ext>
            </a:extLst>
          </p:cNvPr>
          <p:cNvSpPr txBox="1"/>
          <p:nvPr/>
        </p:nvSpPr>
        <p:spPr>
          <a:xfrm>
            <a:off x="295710" y="884578"/>
            <a:ext cx="9996606" cy="307777"/>
          </a:xfrm>
          <a:prstGeom prst="rect">
            <a:avLst/>
          </a:prstGeom>
          <a:noFill/>
        </p:spPr>
        <p:txBody>
          <a:bodyPr wrap="square">
            <a:spAutoFit/>
          </a:bodyPr>
          <a:lstStyle/>
          <a:p>
            <a:r>
              <a:rPr lang="en-US" altLang="ja-JP" sz="1400" dirty="0">
                <a:latin typeface="Meiryo UI" panose="020B0604030504040204" pitchFamily="50" charset="-128"/>
                <a:ea typeface="Meiryo UI" panose="020B0604030504040204" pitchFamily="50" charset="-128"/>
              </a:rPr>
              <a:t>3-4.</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終了</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をクリックします。 </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4A40E61-3A74-4A5B-992B-AA75C60B1641}"/>
              </a:ext>
            </a:extLst>
          </p:cNvPr>
          <p:cNvSpPr txBox="1"/>
          <p:nvPr/>
        </p:nvSpPr>
        <p:spPr>
          <a:xfrm>
            <a:off x="7798465" y="1462286"/>
            <a:ext cx="4248224" cy="1938992"/>
          </a:xfrm>
          <a:prstGeom prst="rect">
            <a:avLst/>
          </a:prstGeom>
          <a:noFill/>
        </p:spPr>
        <p:txBody>
          <a:bodyPr wrap="square">
            <a:spAutoFit/>
          </a:bodyPr>
          <a:lstStyle/>
          <a:p>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印注意</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オプション</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構成が完了したら、同期プロセスを開始する。</a:t>
            </a:r>
            <a:r>
              <a:rPr lang="en-US" altLang="ja-JP" sz="1200" dirty="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アップグレード処理完了後に自動的に完全同期処理の開始を予定する場合に有効にする必要があります。</a:t>
            </a:r>
            <a:br>
              <a:rPr lang="en-US" altLang="ja-JP" sz="1200" dirty="0">
                <a:latin typeface="メイリオ" panose="020B0604030504040204" pitchFamily="50" charset="-128"/>
                <a:ea typeface="メイリオ" panose="020B0604030504040204" pitchFamily="50" charset="-128"/>
              </a:rPr>
            </a:b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こちらにチェックを入れてアップグレードをした場合や、</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構成後に完全同期が自動的に実行される場合は、完全同期が完了するまで待機してから、次の手順に進みます。</a:t>
            </a:r>
            <a:br>
              <a:rPr lang="en-US" altLang="ja-JP" sz="1200" dirty="0">
                <a:latin typeface="メイリオ" panose="020B0604030504040204" pitchFamily="50" charset="-128"/>
                <a:ea typeface="メイリオ" panose="020B0604030504040204" pitchFamily="50" charset="-128"/>
              </a:rPr>
            </a:br>
            <a:endParaRPr lang="en-US" altLang="ja-JP" sz="1200"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116B32FB-6768-9B33-4795-966694DFE9FA}"/>
              </a:ext>
            </a:extLst>
          </p:cNvPr>
          <p:cNvPicPr>
            <a:picLocks noChangeAspect="1"/>
          </p:cNvPicPr>
          <p:nvPr/>
        </p:nvPicPr>
        <p:blipFill>
          <a:blip r:embed="rId2"/>
          <a:stretch>
            <a:fillRect/>
          </a:stretch>
        </p:blipFill>
        <p:spPr>
          <a:xfrm>
            <a:off x="682163" y="1543776"/>
            <a:ext cx="6759526" cy="4778154"/>
          </a:xfrm>
          <a:prstGeom prst="rect">
            <a:avLst/>
          </a:prstGeom>
        </p:spPr>
      </p:pic>
    </p:spTree>
    <p:extLst>
      <p:ext uri="{BB962C8B-B14F-4D97-AF65-F5344CB8AC3E}">
        <p14:creationId xmlns:p14="http://schemas.microsoft.com/office/powerpoint/2010/main" val="568676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92E717C-AC78-43D2-A901-F6180883DCBA}"/>
              </a:ext>
            </a:extLst>
          </p:cNvPr>
          <p:cNvSpPr txBox="1"/>
          <p:nvPr/>
        </p:nvSpPr>
        <p:spPr>
          <a:xfrm>
            <a:off x="295712" y="263577"/>
            <a:ext cx="11356596" cy="369332"/>
          </a:xfrm>
          <a:prstGeom prst="rect">
            <a:avLst/>
          </a:prstGeom>
          <a:noFill/>
        </p:spPr>
        <p:txBody>
          <a:bodyPr wrap="square">
            <a:spAutoFit/>
          </a:bodyPr>
          <a:lstStyle/>
          <a:p>
            <a:r>
              <a:rPr lang="en-US" altLang="ja-JP" sz="1800" b="1" dirty="0">
                <a:latin typeface="Meiryo UI" panose="020B0604030504040204" pitchFamily="50" charset="-128"/>
                <a:ea typeface="Meiryo UI" panose="020B0604030504040204" pitchFamily="50" charset="-128"/>
              </a:rPr>
              <a:t>4.</a:t>
            </a: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動作状況の確認</a:t>
            </a:r>
            <a:endParaRPr lang="en-US" altLang="ja-JP" sz="18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214BD773-875C-4F00-827C-3BA0B0B81C7A}"/>
              </a:ext>
            </a:extLst>
          </p:cNvPr>
          <p:cNvSpPr txBox="1"/>
          <p:nvPr/>
        </p:nvSpPr>
        <p:spPr>
          <a:xfrm>
            <a:off x="574384" y="1463835"/>
            <a:ext cx="9156300" cy="307777"/>
          </a:xfrm>
          <a:prstGeom prst="rect">
            <a:avLst/>
          </a:prstGeom>
          <a:no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4-1.</a:t>
            </a:r>
            <a:r>
              <a:rPr lang="ja-JP" altLang="en-US" sz="1400" b="1" dirty="0">
                <a:latin typeface="メイリオ" panose="020B0604030504040204" pitchFamily="50" charset="-128"/>
                <a:ea typeface="メイリオ" panose="020B0604030504040204" pitchFamily="50" charset="-128"/>
              </a:rPr>
              <a:t> アップグレード前に実施した </a:t>
            </a:r>
            <a:r>
              <a:rPr lang="en-US" altLang="ja-JP" sz="1400" b="1" dirty="0">
                <a:latin typeface="メイリオ" panose="020B0604030504040204" pitchFamily="50" charset="-128"/>
                <a:ea typeface="メイリオ" panose="020B0604030504040204" pitchFamily="50" charset="-128"/>
              </a:rPr>
              <a:t>1 </a:t>
            </a:r>
            <a:r>
              <a:rPr lang="ja-JP" altLang="en-US" sz="1400" b="1" dirty="0">
                <a:latin typeface="メイリオ" panose="020B0604030504040204" pitchFamily="50" charset="-128"/>
                <a:ea typeface="メイリオ" panose="020B0604030504040204" pitchFamily="50" charset="-128"/>
              </a:rPr>
              <a:t>の手順同様に各情報を確認し、問題がないことを確認します。</a:t>
            </a:r>
            <a:endParaRPr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1816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A736D14-9F82-4158-A904-70B73F3AC3C1}"/>
              </a:ext>
            </a:extLst>
          </p:cNvPr>
          <p:cNvSpPr txBox="1"/>
          <p:nvPr/>
        </p:nvSpPr>
        <p:spPr>
          <a:xfrm>
            <a:off x="295712" y="624303"/>
            <a:ext cx="11356596" cy="369332"/>
          </a:xfrm>
          <a:prstGeom prst="rect">
            <a:avLst/>
          </a:prstGeom>
          <a:noFill/>
        </p:spPr>
        <p:txBody>
          <a:bodyPr wrap="square">
            <a:spAutoFit/>
          </a:bodyPr>
          <a:lstStyle/>
          <a:p>
            <a:r>
              <a:rPr lang="ja-JP" altLang="en-US" sz="1800" b="1" dirty="0">
                <a:latin typeface="Meiryo UI" panose="020B0604030504040204" pitchFamily="50" charset="-128"/>
                <a:ea typeface="Meiryo UI" panose="020B0604030504040204" pitchFamily="50" charset="-128"/>
              </a:rPr>
              <a:t>アップグレード処理やアップグレード後の動作にて問題が生じた場合</a:t>
            </a:r>
            <a:endParaRPr lang="en-US" altLang="ja-JP" sz="18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F24A8E61-3983-4AF5-9DDA-29B87CF0CFB2}"/>
              </a:ext>
            </a:extLst>
          </p:cNvPr>
          <p:cNvSpPr txBox="1"/>
          <p:nvPr/>
        </p:nvSpPr>
        <p:spPr>
          <a:xfrm>
            <a:off x="513426" y="1469020"/>
            <a:ext cx="9827234" cy="2862322"/>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お問い合わせを起票いただく際、下記を事前にお知らせいただくことで対応が円滑に進みます。</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環境 </a:t>
            </a:r>
            <a:r>
              <a:rPr lang="en-US" altLang="ja-JP" sz="1200" dirty="0">
                <a:latin typeface="メイリオ" panose="020B0604030504040204" pitchFamily="50" charset="-128"/>
                <a:ea typeface="メイリオ" panose="020B0604030504040204" pitchFamily="50" charset="-128"/>
              </a:rPr>
              <a:t>: OS / Azure AD Connect </a:t>
            </a:r>
            <a:r>
              <a:rPr lang="ja-JP" altLang="en-US" sz="1200" dirty="0">
                <a:latin typeface="メイリオ" panose="020B0604030504040204" pitchFamily="50" charset="-128"/>
                <a:ea typeface="メイリオ" panose="020B0604030504040204" pitchFamily="50" charset="-128"/>
              </a:rPr>
              <a:t>インストール バージョン</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構成 </a:t>
            </a:r>
            <a:r>
              <a:rPr lang="en-US" altLang="ja-JP" sz="1200" dirty="0">
                <a:latin typeface="メイリオ" panose="020B0604030504040204" pitchFamily="50" charset="-128"/>
                <a:ea typeface="メイリオ" panose="020B0604030504040204" pitchFamily="50" charset="-128"/>
              </a:rPr>
              <a:t>: 1 </a:t>
            </a:r>
            <a:r>
              <a:rPr lang="ja-JP" altLang="en-US" sz="1200" dirty="0">
                <a:latin typeface="メイリオ" panose="020B0604030504040204" pitchFamily="50" charset="-128"/>
                <a:ea typeface="メイリオ" panose="020B0604030504040204" pitchFamily="50" charset="-128"/>
              </a:rPr>
              <a:t>台構成、複数台構成</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経緯 </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作業内容や作業中など</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発生事象 </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エラーメッセージが表示されている場合には画面キャプチャを取得し、アップロードをお願いします。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ログ情報 </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上述の確認結果にてお気づきになったメッセージなど</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下記にて弊社チーム ブログにて情報採取ツールを公開させていただいています。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初動調査にて取得いただくことが想定されるため、お問い合わせ前に取得いただくことでスムーズにご支援が可能となります。</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AADC </a:t>
            </a:r>
            <a:r>
              <a:rPr lang="ja-JP" altLang="en-US" sz="1200" dirty="0">
                <a:latin typeface="メイリオ" panose="020B0604030504040204" pitchFamily="50" charset="-128"/>
                <a:ea typeface="メイリオ" panose="020B0604030504040204" pitchFamily="50" charset="-128"/>
              </a:rPr>
              <a:t>サーバー情報一括採取ツール</a:t>
            </a:r>
          </a:p>
          <a:p>
            <a:r>
              <a:rPr lang="en-US" altLang="ja-JP" sz="1200" dirty="0">
                <a:latin typeface="メイリオ" panose="020B0604030504040204" pitchFamily="50" charset="-128"/>
                <a:ea typeface="メイリオ" panose="020B0604030504040204" pitchFamily="50" charset="-128"/>
              </a:rPr>
              <a:t>https://github.com/jpazureid/aadconnect-diagnostic</a:t>
            </a:r>
          </a:p>
          <a:p>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6878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4DD0BF5-7EAB-4E18-A2EE-F4972D6CE869}"/>
              </a:ext>
            </a:extLst>
          </p:cNvPr>
          <p:cNvSpPr txBox="1"/>
          <p:nvPr/>
        </p:nvSpPr>
        <p:spPr>
          <a:xfrm>
            <a:off x="295712" y="263577"/>
            <a:ext cx="11356596" cy="369332"/>
          </a:xfrm>
          <a:prstGeom prst="rect">
            <a:avLst/>
          </a:prstGeom>
          <a:noFill/>
        </p:spPr>
        <p:txBody>
          <a:bodyPr wrap="square">
            <a:spAutoFit/>
          </a:bodyPr>
          <a:lstStyle/>
          <a:p>
            <a:pPr marL="342900" indent="-342900">
              <a:buAutoNum type="arabicPeriod"/>
            </a:pPr>
            <a:r>
              <a:rPr lang="ja-JP" altLang="en-US" sz="1800" b="1" dirty="0">
                <a:latin typeface="Meiryo UI" panose="020B0604030504040204" pitchFamily="50" charset="-128"/>
                <a:ea typeface="Meiryo UI" panose="020B0604030504040204" pitchFamily="50" charset="-128"/>
              </a:rPr>
              <a:t>既存環境の動作状況の確認</a:t>
            </a:r>
          </a:p>
        </p:txBody>
      </p:sp>
      <p:sp>
        <p:nvSpPr>
          <p:cNvPr id="5" name="テキスト ボックス 4">
            <a:extLst>
              <a:ext uri="{FF2B5EF4-FFF2-40B4-BE49-F238E27FC236}">
                <a16:creationId xmlns:a16="http://schemas.microsoft.com/office/drawing/2014/main" id="{1F87C986-1724-49A9-9EE0-BD5992D9BBE5}"/>
              </a:ext>
            </a:extLst>
          </p:cNvPr>
          <p:cNvSpPr txBox="1"/>
          <p:nvPr/>
        </p:nvSpPr>
        <p:spPr>
          <a:xfrm>
            <a:off x="295712" y="884578"/>
            <a:ext cx="6094602" cy="307777"/>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1-1</a:t>
            </a:r>
            <a:r>
              <a:rPr lang="ja-JP" altLang="en-US" sz="1400" b="1" dirty="0">
                <a:latin typeface="Meiryo UI" panose="020B0604030504040204" pitchFamily="50" charset="-128"/>
                <a:ea typeface="Meiryo UI" panose="020B0604030504040204" pitchFamily="50" charset="-128"/>
              </a:rPr>
              <a:t>. 同期処理で問題が生じていないかを確認します。</a:t>
            </a:r>
          </a:p>
        </p:txBody>
      </p:sp>
      <p:pic>
        <p:nvPicPr>
          <p:cNvPr id="7" name="図 6">
            <a:extLst>
              <a:ext uri="{FF2B5EF4-FFF2-40B4-BE49-F238E27FC236}">
                <a16:creationId xmlns:a16="http://schemas.microsoft.com/office/drawing/2014/main" id="{C60D76A7-30E6-4FC2-9A5D-209AB65875E0}"/>
              </a:ext>
            </a:extLst>
          </p:cNvPr>
          <p:cNvPicPr>
            <a:picLocks noChangeAspect="1"/>
          </p:cNvPicPr>
          <p:nvPr/>
        </p:nvPicPr>
        <p:blipFill>
          <a:blip r:embed="rId2"/>
          <a:stretch>
            <a:fillRect/>
          </a:stretch>
        </p:blipFill>
        <p:spPr>
          <a:xfrm>
            <a:off x="367718" y="1253910"/>
            <a:ext cx="6704202" cy="5259388"/>
          </a:xfrm>
          <a:prstGeom prst="rect">
            <a:avLst/>
          </a:prstGeom>
        </p:spPr>
      </p:pic>
      <p:sp>
        <p:nvSpPr>
          <p:cNvPr id="9" name="テキスト ボックス 8">
            <a:extLst>
              <a:ext uri="{FF2B5EF4-FFF2-40B4-BE49-F238E27FC236}">
                <a16:creationId xmlns:a16="http://schemas.microsoft.com/office/drawing/2014/main" id="{FD5B5633-9080-4252-A0F6-B8BAAD687479}"/>
              </a:ext>
            </a:extLst>
          </p:cNvPr>
          <p:cNvSpPr txBox="1"/>
          <p:nvPr/>
        </p:nvSpPr>
        <p:spPr>
          <a:xfrm>
            <a:off x="7268361" y="1901044"/>
            <a:ext cx="4555921" cy="4339650"/>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手順</a:t>
            </a:r>
            <a:endParaRPr lang="en-US" altLang="ja-JP" sz="1200" dirty="0">
              <a:latin typeface="メイリオ" panose="020B0604030504040204" pitchFamily="50" charset="-128"/>
              <a:ea typeface="メイリオ" panose="020B0604030504040204" pitchFamily="50" charset="-128"/>
            </a:endParaRPr>
          </a:p>
          <a:p>
            <a:pPr marL="228600" indent="-228600">
              <a:buAutoNum type="arabicPeriod"/>
            </a:pPr>
            <a:r>
              <a:rPr lang="en-US" altLang="ja-JP" sz="1200" dirty="0">
                <a:latin typeface="メイリオ" panose="020B0604030504040204" pitchFamily="50" charset="-128"/>
                <a:ea typeface="メイリオ" panose="020B0604030504040204" pitchFamily="50" charset="-128"/>
              </a:rPr>
              <a:t>Azure AD Connect </a:t>
            </a:r>
            <a:r>
              <a:rPr lang="ja-JP" altLang="en-US" sz="1200" dirty="0">
                <a:latin typeface="メイリオ" panose="020B0604030504040204" pitchFamily="50" charset="-128"/>
                <a:ea typeface="メイリオ" panose="020B0604030504040204" pitchFamily="50" charset="-128"/>
              </a:rPr>
              <a:t>サーバーにログオンします。</a:t>
            </a:r>
            <a:endParaRPr lang="en-US" altLang="ja-JP" sz="1200" dirty="0">
              <a:latin typeface="メイリオ" panose="020B0604030504040204" pitchFamily="50" charset="-128"/>
              <a:ea typeface="メイリオ" panose="020B0604030504040204" pitchFamily="50" charset="-128"/>
            </a:endParaRPr>
          </a:p>
          <a:p>
            <a:pPr marL="228600" indent="-228600">
              <a:buAutoNum type="arabicPeriod"/>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スタート</a:t>
            </a:r>
            <a:r>
              <a:rPr lang="en-US" altLang="ja-JP" sz="1200" dirty="0">
                <a:latin typeface="メイリオ" panose="020B0604030504040204" pitchFamily="50" charset="-128"/>
                <a:ea typeface="メイリオ" panose="020B0604030504040204" pitchFamily="50" charset="-128"/>
              </a:rPr>
              <a:t>] – [Azure AD Connect] – [Synchronization Service]</a:t>
            </a:r>
            <a:r>
              <a:rPr lang="ja-JP" altLang="en-US" sz="1200" dirty="0">
                <a:latin typeface="メイリオ" panose="020B0604030504040204" pitchFamily="50" charset="-128"/>
                <a:ea typeface="メイリオ" panose="020B0604030504040204" pitchFamily="50" charset="-128"/>
              </a:rPr>
              <a:t> から </a:t>
            </a:r>
            <a:r>
              <a:rPr lang="en-US" altLang="ja-JP" sz="1200" dirty="0">
                <a:latin typeface="メイリオ" panose="020B0604030504040204" pitchFamily="50" charset="-128"/>
                <a:ea typeface="メイリオ" panose="020B0604030504040204" pitchFamily="50" charset="-128"/>
              </a:rPr>
              <a:t>Synchronization Service Manager </a:t>
            </a:r>
            <a:r>
              <a:rPr lang="ja-JP" altLang="en-US" sz="1200" dirty="0">
                <a:latin typeface="メイリオ" panose="020B0604030504040204" pitchFamily="50" charset="-128"/>
                <a:ea typeface="メイリオ" panose="020B0604030504040204" pitchFamily="50" charset="-128"/>
              </a:rPr>
              <a:t>を起動します。</a:t>
            </a:r>
            <a:endParaRPr lang="en-US" altLang="ja-JP" sz="1200" dirty="0">
              <a:latin typeface="メイリオ" panose="020B0604030504040204" pitchFamily="50" charset="-128"/>
              <a:ea typeface="メイリオ" panose="020B0604030504040204" pitchFamily="50" charset="-128"/>
            </a:endParaRPr>
          </a:p>
          <a:p>
            <a:pPr marL="228600" indent="-228600">
              <a:buAutoNum type="arabicPeriod"/>
            </a:pPr>
            <a:r>
              <a:rPr lang="ja-JP" altLang="en-US" sz="1200" dirty="0">
                <a:latin typeface="メイリオ" panose="020B0604030504040204" pitchFamily="50" charset="-128"/>
                <a:ea typeface="メイリオ" panose="020B0604030504040204" pitchFamily="50" charset="-128"/>
              </a:rPr>
              <a:t>左のような画面が表示されることを確認します。</a:t>
            </a:r>
            <a:endParaRPr lang="en-US" altLang="ja-JP" sz="1200" dirty="0">
              <a:latin typeface="メイリオ" panose="020B0604030504040204" pitchFamily="50" charset="-128"/>
              <a:ea typeface="メイリオ" panose="020B0604030504040204" pitchFamily="50" charset="-128"/>
            </a:endParaRPr>
          </a:p>
          <a:p>
            <a:pPr marL="228600" indent="-228600">
              <a:buAutoNum type="arabicPeriod"/>
            </a:pPr>
            <a:r>
              <a:rPr lang="ja-JP" altLang="en-US" sz="1200" dirty="0">
                <a:latin typeface="メイリオ" panose="020B0604030504040204" pitchFamily="50" charset="-128"/>
                <a:ea typeface="メイリオ" panose="020B0604030504040204" pitchFamily="50" charset="-128"/>
              </a:rPr>
              <a:t>以下の内容を確認してください。</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各処理の </a:t>
            </a:r>
            <a:r>
              <a:rPr lang="en-US" altLang="ja-JP" sz="1200" dirty="0">
                <a:latin typeface="メイリオ" panose="020B0604030504040204" pitchFamily="50" charset="-128"/>
                <a:ea typeface="メイリオ" panose="020B0604030504040204" pitchFamily="50" charset="-128"/>
              </a:rPr>
              <a:t>Status </a:t>
            </a:r>
            <a:r>
              <a:rPr lang="ja-JP" altLang="en-US" sz="1200" dirty="0">
                <a:latin typeface="メイリオ" panose="020B0604030504040204" pitchFamily="50" charset="-128"/>
                <a:ea typeface="メイリオ" panose="020B0604030504040204" pitchFamily="50" charset="-128"/>
              </a:rPr>
              <a:t>が </a:t>
            </a:r>
            <a:r>
              <a:rPr lang="en-US" altLang="ja-JP" sz="1200" dirty="0">
                <a:latin typeface="メイリオ" panose="020B0604030504040204" pitchFamily="50" charset="-128"/>
                <a:ea typeface="メイリオ" panose="020B0604030504040204" pitchFamily="50" charset="-128"/>
              </a:rPr>
              <a:t>success </a:t>
            </a:r>
            <a:r>
              <a:rPr lang="ja-JP" altLang="en-US" sz="1200" dirty="0">
                <a:latin typeface="メイリオ" panose="020B0604030504040204" pitchFamily="50" charset="-128"/>
                <a:ea typeface="メイリオ" panose="020B0604030504040204" pitchFamily="50" charset="-128"/>
              </a:rPr>
              <a:t>になっていること</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Start /End Time </a:t>
            </a:r>
            <a:r>
              <a:rPr lang="ja-JP" altLang="en-US" sz="1200" dirty="0">
                <a:latin typeface="メイリオ" panose="020B0604030504040204" pitchFamily="50" charset="-128"/>
                <a:ea typeface="メイリオ" panose="020B0604030504040204" pitchFamily="50" charset="-128"/>
              </a:rPr>
              <a:t>が直近で成功していること</a:t>
            </a:r>
            <a:br>
              <a:rPr lang="en-US" altLang="ja-JP" sz="1200" dirty="0">
                <a:latin typeface="メイリオ" panose="020B0604030504040204" pitchFamily="50" charset="-128"/>
                <a:ea typeface="メイリオ" panose="020B0604030504040204" pitchFamily="50" charset="-128"/>
              </a:rPr>
            </a:b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5. Status </a:t>
            </a:r>
            <a:r>
              <a:rPr lang="ja-JP" altLang="en-US" sz="1200" dirty="0">
                <a:latin typeface="メイリオ" panose="020B0604030504040204" pitchFamily="50" charset="-128"/>
                <a:ea typeface="メイリオ" panose="020B0604030504040204" pitchFamily="50" charset="-128"/>
              </a:rPr>
              <a:t>が </a:t>
            </a:r>
            <a:r>
              <a:rPr lang="en-US" altLang="ja-JP" sz="1200" dirty="0">
                <a:latin typeface="メイリオ" panose="020B0604030504040204" pitchFamily="50" charset="-128"/>
                <a:ea typeface="メイリオ" panose="020B0604030504040204" pitchFamily="50" charset="-128"/>
              </a:rPr>
              <a:t>Success </a:t>
            </a:r>
            <a:r>
              <a:rPr lang="ja-JP" altLang="en-US" sz="1200" dirty="0">
                <a:latin typeface="メイリオ" panose="020B0604030504040204" pitchFamily="50" charset="-128"/>
                <a:ea typeface="メイリオ" panose="020B0604030504040204" pitchFamily="50" charset="-128"/>
              </a:rPr>
              <a:t>以外になっている場合は、 </a:t>
            </a:r>
            <a:r>
              <a:rPr lang="en-US" altLang="ja-JP" sz="1200" dirty="0">
                <a:latin typeface="メイリオ" panose="020B0604030504040204" pitchFamily="50" charset="-128"/>
                <a:ea typeface="メイリオ" panose="020B0604030504040204" pitchFamily="50" charset="-128"/>
              </a:rPr>
              <a:t>Success </a:t>
            </a:r>
            <a:r>
              <a:rPr lang="ja-JP" altLang="en-US" sz="1200" dirty="0">
                <a:latin typeface="メイリオ" panose="020B0604030504040204" pitchFamily="50" charset="-128"/>
                <a:ea typeface="メイリオ" panose="020B0604030504040204" pitchFamily="50" charset="-128"/>
              </a:rPr>
              <a:t>になるように対処を行った後にアップグレード作業を開始ください。</a:t>
            </a:r>
            <a:br>
              <a:rPr lang="en-US" altLang="ja-JP" sz="1200" dirty="0">
                <a:latin typeface="メイリオ" panose="020B0604030504040204" pitchFamily="50" charset="-128"/>
                <a:ea typeface="メイリオ" panose="020B0604030504040204" pitchFamily="50" charset="-128"/>
              </a:rPr>
            </a:b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Success </a:t>
            </a:r>
            <a:r>
              <a:rPr lang="ja-JP" altLang="en-US" sz="1200" dirty="0">
                <a:latin typeface="メイリオ" panose="020B0604030504040204" pitchFamily="50" charset="-128"/>
                <a:ea typeface="メイリオ" panose="020B0604030504040204" pitchFamily="50" charset="-128"/>
              </a:rPr>
              <a:t>以外の警告やエラーについて許容できる場合はそのままアップグレード作業を実施ください。）</a:t>
            </a:r>
            <a:br>
              <a:rPr lang="en-US" altLang="ja-JP" sz="1200" dirty="0">
                <a:latin typeface="メイリオ" panose="020B0604030504040204" pitchFamily="50" charset="-128"/>
                <a:ea typeface="メイリオ" panose="020B0604030504040204" pitchFamily="50" charset="-128"/>
              </a:rPr>
            </a:b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参考情報</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各 </a:t>
            </a:r>
            <a:r>
              <a:rPr lang="en-US" altLang="ja-JP" sz="1200" dirty="0">
                <a:latin typeface="メイリオ" panose="020B0604030504040204" pitchFamily="50" charset="-128"/>
                <a:ea typeface="メイリオ" panose="020B0604030504040204" pitchFamily="50" charset="-128"/>
              </a:rPr>
              <a:t>Status </a:t>
            </a:r>
            <a:r>
              <a:rPr lang="ja-JP" altLang="en-US" sz="1200" dirty="0">
                <a:latin typeface="メイリオ" panose="020B0604030504040204" pitchFamily="50" charset="-128"/>
                <a:ea typeface="メイリオ" panose="020B0604030504040204" pitchFamily="50" charset="-128"/>
              </a:rPr>
              <a:t>の説明については、下記技術情報をご覧ください。</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hlinkClick r:id="rId3"/>
              </a:rPr>
              <a:t>[</a:t>
            </a:r>
            <a:r>
              <a:rPr lang="ja-JP" altLang="en-US" sz="1200" dirty="0">
                <a:latin typeface="メイリオ" panose="020B0604030504040204" pitchFamily="50" charset="-128"/>
                <a:ea typeface="メイリオ" panose="020B0604030504040204" pitchFamily="50" charset="-128"/>
                <a:hlinkClick r:id="rId3"/>
              </a:rPr>
              <a:t>操作</a:t>
            </a:r>
            <a:r>
              <a:rPr lang="en-US" altLang="ja-JP" sz="1200" dirty="0">
                <a:latin typeface="メイリオ" panose="020B0604030504040204" pitchFamily="50" charset="-128"/>
                <a:ea typeface="メイリオ" panose="020B0604030504040204" pitchFamily="50" charset="-128"/>
                <a:hlinkClick r:id="rId3"/>
              </a:rPr>
              <a:t>] </a:t>
            </a:r>
            <a:r>
              <a:rPr lang="ja-JP" altLang="en-US" sz="1200" dirty="0">
                <a:latin typeface="メイリオ" panose="020B0604030504040204" pitchFamily="50" charset="-128"/>
                <a:ea typeface="メイリオ" panose="020B0604030504040204" pitchFamily="50" charset="-128"/>
                <a:hlinkClick r:id="rId3"/>
              </a:rPr>
              <a:t>タブに表示される情報を理解する</a:t>
            </a:r>
            <a:br>
              <a:rPr lang="en-US" altLang="ja-JP" sz="1200" dirty="0">
                <a:latin typeface="メイリオ" panose="020B0604030504040204" pitchFamily="50" charset="-128"/>
                <a:ea typeface="メイリオ" panose="020B0604030504040204" pitchFamily="50" charset="-128"/>
              </a:rPr>
            </a:b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4733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65CAB92E-6376-446E-A993-C4D2FE592236}"/>
              </a:ext>
            </a:extLst>
          </p:cNvPr>
          <p:cNvSpPr txBox="1"/>
          <p:nvPr/>
        </p:nvSpPr>
        <p:spPr>
          <a:xfrm>
            <a:off x="374089" y="1189898"/>
            <a:ext cx="6188978" cy="307777"/>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1-2. </a:t>
            </a:r>
            <a:r>
              <a:rPr lang="ja-JP" altLang="en-US" sz="1400" b="1" dirty="0">
                <a:latin typeface="Meiryo UI" panose="020B0604030504040204" pitchFamily="50" charset="-128"/>
                <a:ea typeface="Meiryo UI" panose="020B0604030504040204" pitchFamily="50" charset="-128"/>
              </a:rPr>
              <a:t>要件を確認</a:t>
            </a:r>
          </a:p>
        </p:txBody>
      </p:sp>
      <p:sp>
        <p:nvSpPr>
          <p:cNvPr id="11" name="テキスト ボックス 10">
            <a:extLst>
              <a:ext uri="{FF2B5EF4-FFF2-40B4-BE49-F238E27FC236}">
                <a16:creationId xmlns:a16="http://schemas.microsoft.com/office/drawing/2014/main" id="{C5E3011A-3CC7-41F0-858F-DC4F229E9308}"/>
              </a:ext>
            </a:extLst>
          </p:cNvPr>
          <p:cNvSpPr txBox="1"/>
          <p:nvPr/>
        </p:nvSpPr>
        <p:spPr>
          <a:xfrm>
            <a:off x="548260" y="1721689"/>
            <a:ext cx="11356596" cy="2893100"/>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要件を満たしていない状況で運用され、アップグレード後のトラブル対応時に発覚するケースが多く報告されています。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改めて、各要件を満たしていることを確認してください。</a:t>
            </a:r>
            <a:r>
              <a:rPr lang="en-US" altLang="ja-JP" sz="1400" dirty="0">
                <a:latin typeface="メイリオ" panose="020B0604030504040204" pitchFamily="50" charset="-128"/>
                <a:ea typeface="メイリオ" panose="020B0604030504040204" pitchFamily="50" charset="-128"/>
              </a:rPr>
              <a:t>Azure AD Connect </a:t>
            </a:r>
            <a:r>
              <a:rPr lang="ja-JP" altLang="en-US" sz="1400" dirty="0">
                <a:latin typeface="メイリオ" panose="020B0604030504040204" pitchFamily="50" charset="-128"/>
                <a:ea typeface="メイリオ" panose="020B0604030504040204" pitchFamily="50" charset="-128"/>
              </a:rPr>
              <a:t>サーバーの要件はこちらに記載されています。</a:t>
            </a:r>
            <a:br>
              <a:rPr lang="en-US" altLang="ja-JP" sz="1400" dirty="0">
                <a:latin typeface="メイリオ" panose="020B0604030504040204" pitchFamily="50" charset="-128"/>
                <a:ea typeface="メイリオ" panose="020B0604030504040204" pitchFamily="50" charset="-128"/>
              </a:rPr>
            </a:br>
            <a:r>
              <a:rPr lang="en-US" altLang="ja-JP" sz="1400" dirty="0">
                <a:latin typeface="メイリオ" panose="020B0604030504040204" pitchFamily="50" charset="-128"/>
                <a:ea typeface="メイリオ" panose="020B0604030504040204" pitchFamily="50" charset="-128"/>
                <a:hlinkClick r:id="rId2"/>
              </a:rPr>
              <a:t>Azure AD Connect: </a:t>
            </a:r>
            <a:r>
              <a:rPr lang="ja-JP" altLang="en-US" sz="1400" dirty="0">
                <a:latin typeface="メイリオ" panose="020B0604030504040204" pitchFamily="50" charset="-128"/>
                <a:ea typeface="メイリオ" panose="020B0604030504040204" pitchFamily="50" charset="-128"/>
                <a:hlinkClick r:id="rId2"/>
              </a:rPr>
              <a:t>前提条件とハードウェア </a:t>
            </a:r>
            <a:r>
              <a:rPr lang="en-US" altLang="ja-JP" sz="1400" dirty="0">
                <a:latin typeface="メイリオ" panose="020B0604030504040204" pitchFamily="50" charset="-128"/>
                <a:ea typeface="メイリオ" panose="020B0604030504040204" pitchFamily="50" charset="-128"/>
                <a:hlinkClick r:id="rId2"/>
              </a:rPr>
              <a:t>- Microsoft </a:t>
            </a:r>
            <a:r>
              <a:rPr lang="en-US" altLang="ja-JP" sz="1400" dirty="0" err="1">
                <a:latin typeface="メイリオ" panose="020B0604030504040204" pitchFamily="50" charset="-128"/>
                <a:ea typeface="メイリオ" panose="020B0604030504040204" pitchFamily="50" charset="-128"/>
                <a:hlinkClick r:id="rId2"/>
              </a:rPr>
              <a:t>Entra</a:t>
            </a:r>
            <a:r>
              <a:rPr lang="en-US" altLang="ja-JP" sz="1400" dirty="0">
                <a:latin typeface="メイリオ" panose="020B0604030504040204" pitchFamily="50" charset="-128"/>
                <a:ea typeface="メイリオ" panose="020B0604030504040204" pitchFamily="50" charset="-128"/>
                <a:hlinkClick r:id="rId2"/>
              </a:rPr>
              <a:t> | Microsoft Learn</a:t>
            </a:r>
            <a:endParaRPr lang="en-US" altLang="ja-JP" sz="1400" dirty="0">
              <a:latin typeface="メイリオ" panose="020B0604030504040204" pitchFamily="50" charset="-128"/>
              <a:ea typeface="メイリオ" panose="020B0604030504040204" pitchFamily="50" charset="-128"/>
            </a:endParaRPr>
          </a:p>
          <a:p>
            <a:br>
              <a:rPr lang="en-US" altLang="ja-JP" sz="1400" dirty="0">
                <a:latin typeface="メイリオ" panose="020B0604030504040204" pitchFamily="50" charset="-128"/>
                <a:ea typeface="メイリオ" panose="020B0604030504040204" pitchFamily="50" charset="-128"/>
              </a:rPr>
            </a:br>
            <a:endParaRPr lang="en-US" altLang="ja-JP" sz="1400" dirty="0">
              <a:latin typeface="メイリオ" panose="020B0604030504040204" pitchFamily="50" charset="-128"/>
              <a:ea typeface="メイリオ" panose="020B0604030504040204" pitchFamily="50" charset="-128"/>
            </a:endParaRPr>
          </a:p>
          <a:p>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主なポイント</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Azure AD Connect </a:t>
            </a:r>
            <a:r>
              <a:rPr lang="ja-JP" altLang="en-US" sz="1400" dirty="0">
                <a:latin typeface="メイリオ" panose="020B0604030504040204" pitchFamily="50" charset="-128"/>
                <a:ea typeface="メイリオ" panose="020B0604030504040204" pitchFamily="50" charset="-128"/>
              </a:rPr>
              <a:t>をインストールするサーバーは </a:t>
            </a:r>
            <a:r>
              <a:rPr lang="en-US" altLang="ja-JP" sz="1400" dirty="0">
                <a:latin typeface="メイリオ" panose="020B0604030504040204" pitchFamily="50" charset="-128"/>
                <a:ea typeface="メイリオ" panose="020B0604030504040204" pitchFamily="50" charset="-128"/>
              </a:rPr>
              <a:t>Windows Server 2016 </a:t>
            </a:r>
            <a:r>
              <a:rPr lang="ja-JP" altLang="en-US" sz="1400" dirty="0">
                <a:latin typeface="メイリオ" panose="020B0604030504040204" pitchFamily="50" charset="-128"/>
                <a:ea typeface="メイリオ" panose="020B0604030504040204" pitchFamily="50" charset="-128"/>
              </a:rPr>
              <a:t>以降であるか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Windows Server </a:t>
            </a:r>
            <a:r>
              <a:rPr lang="ja-JP" altLang="en-US" sz="1400" dirty="0">
                <a:latin typeface="メイリオ" panose="020B0604030504040204" pitchFamily="50" charset="-128"/>
                <a:ea typeface="メイリオ" panose="020B0604030504040204" pitchFamily="50" charset="-128"/>
              </a:rPr>
              <a:t>は完全な </a:t>
            </a:r>
            <a:r>
              <a:rPr lang="en-US" altLang="ja-JP" sz="1400" dirty="0">
                <a:latin typeface="メイリオ" panose="020B0604030504040204" pitchFamily="50" charset="-128"/>
                <a:ea typeface="メイリオ" panose="020B0604030504040204" pitchFamily="50" charset="-128"/>
              </a:rPr>
              <a:t>GUI </a:t>
            </a:r>
            <a:r>
              <a:rPr lang="ja-JP" altLang="en-US" sz="1400" dirty="0">
                <a:latin typeface="メイリオ" panose="020B0604030504040204" pitchFamily="50" charset="-128"/>
                <a:ea typeface="メイリオ" panose="020B0604030504040204" pitchFamily="50" charset="-128"/>
              </a:rPr>
              <a:t>かどうか（</a:t>
            </a:r>
            <a:r>
              <a:rPr lang="en-US" altLang="ja-JP" sz="1400" dirty="0">
                <a:latin typeface="メイリオ" panose="020B0604030504040204" pitchFamily="50" charset="-128"/>
                <a:ea typeface="メイリオ" panose="020B0604030504040204" pitchFamily="50" charset="-128"/>
              </a:rPr>
              <a:t>Server Core </a:t>
            </a:r>
            <a:r>
              <a:rPr lang="ja-JP" altLang="en-US" sz="1400" dirty="0">
                <a:latin typeface="メイリオ" panose="020B0604030504040204" pitchFamily="50" charset="-128"/>
                <a:ea typeface="メイリオ" panose="020B0604030504040204" pitchFamily="50" charset="-128"/>
              </a:rPr>
              <a:t>にはインストールできません）</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 インターネットと通信が行える状況か。通信要件を満たしているか。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サポートされるトポロジー（</a:t>
            </a:r>
            <a:r>
              <a:rPr lang="en-US" altLang="ja-JP" sz="1400" dirty="0">
                <a:latin typeface="メイリオ" panose="020B0604030504040204" pitchFamily="50" charset="-128"/>
                <a:ea typeface="メイリオ" panose="020B0604030504040204" pitchFamily="50" charset="-128"/>
                <a:hlinkClick r:id="rId3"/>
              </a:rPr>
              <a:t>Azure AD Connect - </a:t>
            </a:r>
            <a:r>
              <a:rPr lang="ja-JP" altLang="en-US" sz="1400" dirty="0">
                <a:latin typeface="メイリオ" panose="020B0604030504040204" pitchFamily="50" charset="-128"/>
                <a:ea typeface="メイリオ" panose="020B0604030504040204" pitchFamily="50" charset="-128"/>
                <a:hlinkClick r:id="rId3"/>
              </a:rPr>
              <a:t>サポートされるテクノロジ </a:t>
            </a:r>
            <a:r>
              <a:rPr lang="en-US" altLang="ja-JP" sz="1400" dirty="0">
                <a:latin typeface="メイリオ" panose="020B0604030504040204" pitchFamily="50" charset="-128"/>
                <a:ea typeface="メイリオ" panose="020B0604030504040204" pitchFamily="50" charset="-128"/>
                <a:hlinkClick r:id="rId3"/>
              </a:rPr>
              <a:t>- Microsoft </a:t>
            </a:r>
            <a:r>
              <a:rPr lang="en-US" altLang="ja-JP" sz="1400" dirty="0" err="1">
                <a:latin typeface="メイリオ" panose="020B0604030504040204" pitchFamily="50" charset="-128"/>
                <a:ea typeface="メイリオ" panose="020B0604030504040204" pitchFamily="50" charset="-128"/>
                <a:hlinkClick r:id="rId3"/>
              </a:rPr>
              <a:t>Entra</a:t>
            </a:r>
            <a:r>
              <a:rPr lang="en-US" altLang="ja-JP" sz="1400" dirty="0">
                <a:latin typeface="メイリオ" panose="020B0604030504040204" pitchFamily="50" charset="-128"/>
                <a:ea typeface="メイリオ" panose="020B0604030504040204" pitchFamily="50" charset="-128"/>
                <a:hlinkClick r:id="rId3"/>
              </a:rPr>
              <a:t> | Microsoft Learn</a:t>
            </a:r>
            <a:r>
              <a:rPr lang="ja-JP" altLang="en-US" sz="1400" dirty="0">
                <a:latin typeface="メイリオ" panose="020B0604030504040204" pitchFamily="50" charset="-128"/>
                <a:ea typeface="メイリオ" panose="020B0604030504040204" pitchFamily="50" charset="-128"/>
              </a:rPr>
              <a:t>）に記載の構成か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ハードウェアの要件を満たしているか（メモリ数、 </a:t>
            </a:r>
            <a:r>
              <a:rPr lang="en-US" altLang="ja-JP" sz="1400" dirty="0">
                <a:latin typeface="メイリオ" panose="020B0604030504040204" pitchFamily="50" charset="-128"/>
                <a:ea typeface="メイリオ" panose="020B0604030504040204" pitchFamily="50" charset="-128"/>
              </a:rPr>
              <a:t>CPU </a:t>
            </a:r>
            <a:r>
              <a:rPr lang="ja-JP" altLang="en-US" sz="1400" dirty="0">
                <a:latin typeface="メイリオ" panose="020B0604030504040204" pitchFamily="50" charset="-128"/>
                <a:ea typeface="メイリオ" panose="020B0604030504040204" pitchFamily="50" charset="-128"/>
              </a:rPr>
              <a:t>など）</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240103E8-F4E9-4899-9C3E-B027DA0C1556}"/>
              </a:ext>
            </a:extLst>
          </p:cNvPr>
          <p:cNvSpPr txBox="1"/>
          <p:nvPr/>
        </p:nvSpPr>
        <p:spPr>
          <a:xfrm>
            <a:off x="295712" y="263577"/>
            <a:ext cx="11356596" cy="369332"/>
          </a:xfrm>
          <a:prstGeom prst="rect">
            <a:avLst/>
          </a:prstGeom>
          <a:noFill/>
        </p:spPr>
        <p:txBody>
          <a:bodyPr wrap="square">
            <a:spAutoFit/>
          </a:bodyPr>
          <a:lstStyle/>
          <a:p>
            <a:pPr marL="342900" indent="-342900">
              <a:buAutoNum type="arabicPeriod"/>
            </a:pPr>
            <a:r>
              <a:rPr lang="ja-JP" altLang="en-US" sz="1800" b="1" dirty="0">
                <a:latin typeface="Meiryo UI" panose="020B0604030504040204" pitchFamily="50" charset="-128"/>
                <a:ea typeface="Meiryo UI" panose="020B0604030504040204" pitchFamily="50" charset="-128"/>
              </a:rPr>
              <a:t>既存環境の各サーバーにて、動作状況の確認などアップグレード前の事前確認を行います。</a:t>
            </a:r>
          </a:p>
        </p:txBody>
      </p:sp>
    </p:spTree>
    <p:extLst>
      <p:ext uri="{BB962C8B-B14F-4D97-AF65-F5344CB8AC3E}">
        <p14:creationId xmlns:p14="http://schemas.microsoft.com/office/powerpoint/2010/main" val="66282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681F216-A643-4ACD-A450-B7992DA22354}"/>
              </a:ext>
            </a:extLst>
          </p:cNvPr>
          <p:cNvSpPr txBox="1"/>
          <p:nvPr/>
        </p:nvSpPr>
        <p:spPr>
          <a:xfrm>
            <a:off x="295711" y="1038419"/>
            <a:ext cx="6188978" cy="307777"/>
          </a:xfrm>
          <a:prstGeom prst="rect">
            <a:avLst/>
          </a:prstGeom>
          <a:no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1-3</a:t>
            </a:r>
            <a:r>
              <a:rPr lang="ja-JP" altLang="en-US" sz="1400" b="1" dirty="0">
                <a:latin typeface="メイリオ" panose="020B0604030504040204" pitchFamily="50" charset="-128"/>
                <a:ea typeface="メイリオ" panose="020B0604030504040204" pitchFamily="50" charset="-128"/>
              </a:rPr>
              <a:t>. イベント ログを確認します。</a:t>
            </a:r>
          </a:p>
        </p:txBody>
      </p:sp>
      <p:sp>
        <p:nvSpPr>
          <p:cNvPr id="7" name="テキスト ボックス 6">
            <a:extLst>
              <a:ext uri="{FF2B5EF4-FFF2-40B4-BE49-F238E27FC236}">
                <a16:creationId xmlns:a16="http://schemas.microsoft.com/office/drawing/2014/main" id="{115D355F-90ED-4026-9FBA-B61AA79894FA}"/>
              </a:ext>
            </a:extLst>
          </p:cNvPr>
          <p:cNvSpPr txBox="1"/>
          <p:nvPr/>
        </p:nvSpPr>
        <p:spPr>
          <a:xfrm>
            <a:off x="387989" y="1428920"/>
            <a:ext cx="11682091" cy="307777"/>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rPr>
              <a:t>Azure AD Connect</a:t>
            </a:r>
            <a:r>
              <a:rPr lang="ja-JP" altLang="en-US" sz="1400" dirty="0">
                <a:latin typeface="メイリオ" panose="020B0604030504040204" pitchFamily="50" charset="-128"/>
                <a:ea typeface="メイリオ" panose="020B0604030504040204" pitchFamily="50" charset="-128"/>
              </a:rPr>
              <a:t> サーバーより、</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イベント ビューアー</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を開き、 </a:t>
            </a:r>
            <a:r>
              <a:rPr lang="en-US" altLang="ja-JP" sz="1400" dirty="0">
                <a:latin typeface="メイリオ" panose="020B0604030504040204" pitchFamily="50" charset="-128"/>
                <a:ea typeface="メイリオ" panose="020B0604030504040204" pitchFamily="50" charset="-128"/>
              </a:rPr>
              <a:t>[Windows </a:t>
            </a:r>
            <a:r>
              <a:rPr lang="ja-JP" altLang="en-US" sz="1400" dirty="0">
                <a:latin typeface="メイリオ" panose="020B0604030504040204" pitchFamily="50" charset="-128"/>
                <a:ea typeface="メイリオ" panose="020B0604030504040204" pitchFamily="50" charset="-128"/>
              </a:rPr>
              <a:t>ログ</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内の </a:t>
            </a:r>
            <a:r>
              <a:rPr lang="en-US" altLang="ja-JP" sz="1400" dirty="0">
                <a:latin typeface="メイリオ" panose="020B0604030504040204" pitchFamily="50" charset="-128"/>
                <a:ea typeface="メイリオ" panose="020B0604030504040204" pitchFamily="50" charset="-128"/>
              </a:rPr>
              <a:t>[Application] </a:t>
            </a:r>
            <a:r>
              <a:rPr lang="ja-JP" altLang="en-US" sz="1400" dirty="0">
                <a:latin typeface="メイリオ" panose="020B0604030504040204" pitchFamily="50" charset="-128"/>
                <a:ea typeface="メイリオ" panose="020B0604030504040204" pitchFamily="50" charset="-128"/>
              </a:rPr>
              <a:t>と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システム</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内を主に確認します。</a:t>
            </a:r>
            <a:endParaRPr lang="en-US" altLang="ja-JP" sz="14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240103E8-F4E9-4899-9C3E-B027DA0C1556}"/>
              </a:ext>
            </a:extLst>
          </p:cNvPr>
          <p:cNvSpPr txBox="1"/>
          <p:nvPr/>
        </p:nvSpPr>
        <p:spPr>
          <a:xfrm>
            <a:off x="295712" y="263577"/>
            <a:ext cx="11356596" cy="369332"/>
          </a:xfrm>
          <a:prstGeom prst="rect">
            <a:avLst/>
          </a:prstGeom>
          <a:noFill/>
        </p:spPr>
        <p:txBody>
          <a:bodyPr wrap="square">
            <a:spAutoFit/>
          </a:bodyPr>
          <a:lstStyle/>
          <a:p>
            <a:pPr marL="342900" indent="-342900">
              <a:buAutoNum type="arabicPeriod"/>
            </a:pPr>
            <a:r>
              <a:rPr lang="ja-JP" altLang="en-US" sz="1800" b="1" dirty="0">
                <a:latin typeface="Meiryo UI" panose="020B0604030504040204" pitchFamily="50" charset="-128"/>
                <a:ea typeface="Meiryo UI" panose="020B0604030504040204" pitchFamily="50" charset="-128"/>
              </a:rPr>
              <a:t>既存環境の各サーバーにて、動作状況の確認などアップグレード前の事前確認を行います。</a:t>
            </a:r>
          </a:p>
        </p:txBody>
      </p:sp>
      <p:pic>
        <p:nvPicPr>
          <p:cNvPr id="3" name="図 2">
            <a:extLst>
              <a:ext uri="{FF2B5EF4-FFF2-40B4-BE49-F238E27FC236}">
                <a16:creationId xmlns:a16="http://schemas.microsoft.com/office/drawing/2014/main" id="{19EE9800-0C41-CB0A-1066-1A2EF046D416}"/>
              </a:ext>
            </a:extLst>
          </p:cNvPr>
          <p:cNvPicPr>
            <a:picLocks noChangeAspect="1"/>
          </p:cNvPicPr>
          <p:nvPr/>
        </p:nvPicPr>
        <p:blipFill>
          <a:blip r:embed="rId2"/>
          <a:stretch>
            <a:fillRect/>
          </a:stretch>
        </p:blipFill>
        <p:spPr>
          <a:xfrm>
            <a:off x="1222016" y="1971818"/>
            <a:ext cx="8625417" cy="4159016"/>
          </a:xfrm>
          <a:prstGeom prst="rect">
            <a:avLst/>
          </a:prstGeom>
        </p:spPr>
      </p:pic>
    </p:spTree>
    <p:extLst>
      <p:ext uri="{BB962C8B-B14F-4D97-AF65-F5344CB8AC3E}">
        <p14:creationId xmlns:p14="http://schemas.microsoft.com/office/powerpoint/2010/main" val="170642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681F216-A643-4ACD-A450-B7992DA22354}"/>
              </a:ext>
            </a:extLst>
          </p:cNvPr>
          <p:cNvSpPr txBox="1"/>
          <p:nvPr/>
        </p:nvSpPr>
        <p:spPr>
          <a:xfrm>
            <a:off x="295711" y="1038419"/>
            <a:ext cx="6188978" cy="307777"/>
          </a:xfrm>
          <a:prstGeom prst="rect">
            <a:avLst/>
          </a:prstGeom>
          <a:noFill/>
        </p:spPr>
        <p:txBody>
          <a:bodyPr wrap="square">
            <a:spAutoFit/>
          </a:bodyPr>
          <a:lstStyle/>
          <a:p>
            <a:r>
              <a:rPr lang="en-US" altLang="ja-JP" sz="1400" b="1" dirty="0">
                <a:latin typeface="メイリオ" panose="020B0604030504040204" pitchFamily="50" charset="-128"/>
                <a:ea typeface="メイリオ" panose="020B0604030504040204" pitchFamily="50" charset="-128"/>
              </a:rPr>
              <a:t>1-3</a:t>
            </a:r>
            <a:r>
              <a:rPr lang="ja-JP" altLang="en-US" sz="1400" b="1" dirty="0">
                <a:latin typeface="メイリオ" panose="020B0604030504040204" pitchFamily="50" charset="-128"/>
                <a:ea typeface="メイリオ" panose="020B0604030504040204" pitchFamily="50" charset="-128"/>
              </a:rPr>
              <a:t>. イベント ログを確認します。</a:t>
            </a:r>
          </a:p>
        </p:txBody>
      </p:sp>
      <p:sp>
        <p:nvSpPr>
          <p:cNvPr id="7" name="テキスト ボックス 6">
            <a:extLst>
              <a:ext uri="{FF2B5EF4-FFF2-40B4-BE49-F238E27FC236}">
                <a16:creationId xmlns:a16="http://schemas.microsoft.com/office/drawing/2014/main" id="{115D355F-90ED-4026-9FBA-B61AA79894FA}"/>
              </a:ext>
            </a:extLst>
          </p:cNvPr>
          <p:cNvSpPr txBox="1"/>
          <p:nvPr/>
        </p:nvSpPr>
        <p:spPr>
          <a:xfrm>
            <a:off x="387989" y="1428920"/>
            <a:ext cx="10198917" cy="3323987"/>
          </a:xfrm>
          <a:prstGeom prst="rect">
            <a:avLst/>
          </a:prstGeom>
          <a:noFill/>
        </p:spPr>
        <p:txBody>
          <a:bodyPr wrap="square">
            <a:spAutoFit/>
          </a:bodyPr>
          <a:lstStyle/>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Azure AD Connect</a:t>
            </a:r>
            <a:r>
              <a:rPr lang="ja-JP" altLang="en-US" sz="1400" dirty="0">
                <a:latin typeface="メイリオ" panose="020B0604030504040204" pitchFamily="50" charset="-128"/>
                <a:ea typeface="メイリオ" panose="020B0604030504040204" pitchFamily="50" charset="-128"/>
              </a:rPr>
              <a:t> の同期処理などの問題はアプリケーション イベント ログに記録されます。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イベントのソースが下記、レベルが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警告</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または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エラー</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のイベントにて継続して記録されているものを確認します。</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過去に記録され、直近 </a:t>
            </a:r>
            <a:r>
              <a:rPr lang="en-US" altLang="ja-JP" sz="1400" dirty="0">
                <a:latin typeface="メイリオ" panose="020B0604030504040204" pitchFamily="50" charset="-128"/>
                <a:ea typeface="メイリオ" panose="020B0604030504040204" pitchFamily="50" charset="-128"/>
              </a:rPr>
              <a:t>48 </a:t>
            </a:r>
            <a:r>
              <a:rPr lang="ja-JP" altLang="en-US" sz="1400" dirty="0">
                <a:latin typeface="メイリオ" panose="020B0604030504040204" pitchFamily="50" charset="-128"/>
                <a:ea typeface="メイリオ" panose="020B0604030504040204" pitchFamily="50" charset="-128"/>
              </a:rPr>
              <a:t>時間に記録されていないものは基本的に対象とする必要はありません）</a:t>
            </a:r>
            <a:br>
              <a:rPr lang="en-US" altLang="ja-JP" sz="1400" dirty="0">
                <a:latin typeface="メイリオ" panose="020B0604030504040204" pitchFamily="50" charset="-128"/>
                <a:ea typeface="メイリオ" panose="020B0604030504040204" pitchFamily="50" charset="-128"/>
              </a:rPr>
            </a:br>
            <a:br>
              <a:rPr lang="en-US" altLang="ja-JP" sz="1400" dirty="0">
                <a:latin typeface="メイリオ" panose="020B0604030504040204" pitchFamily="50" charset="-128"/>
                <a:ea typeface="メイリオ" panose="020B0604030504040204" pitchFamily="50" charset="-128"/>
              </a:rPr>
            </a:b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ソース </a:t>
            </a:r>
            <a:r>
              <a:rPr lang="en-US" altLang="ja-JP" sz="1400" dirty="0">
                <a:latin typeface="メイリオ" panose="020B0604030504040204" pitchFamily="50" charset="-128"/>
                <a:ea typeface="メイリオ" panose="020B0604030504040204" pitchFamily="50" charset="-128"/>
              </a:rPr>
              <a:t>:</a:t>
            </a:r>
          </a:p>
          <a:p>
            <a:r>
              <a:rPr lang="en-US" altLang="ja-JP" sz="1400" dirty="0">
                <a:latin typeface="メイリオ" panose="020B0604030504040204" pitchFamily="50" charset="-128"/>
                <a:ea typeface="メイリオ" panose="020B0604030504040204" pitchFamily="50" charset="-128"/>
              </a:rPr>
              <a:t> Directory Synchronization</a:t>
            </a:r>
          </a:p>
          <a:p>
            <a:r>
              <a:rPr lang="en-US" altLang="ja-JP" sz="1400" dirty="0">
                <a:latin typeface="メイリオ" panose="020B0604030504040204" pitchFamily="50" charset="-128"/>
                <a:ea typeface="メイリオ" panose="020B0604030504040204" pitchFamily="50" charset="-128"/>
              </a:rPr>
              <a:t> </a:t>
            </a:r>
            <a:r>
              <a:rPr lang="en-US" altLang="ja-JP" sz="1400" dirty="0" err="1">
                <a:latin typeface="メイリオ" panose="020B0604030504040204" pitchFamily="50" charset="-128"/>
                <a:ea typeface="メイリオ" panose="020B0604030504040204" pitchFamily="50" charset="-128"/>
              </a:rPr>
              <a:t>DirectorySyncClientCmd</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en-US" altLang="ja-JP" sz="1400" dirty="0" err="1">
                <a:latin typeface="メイリオ" panose="020B0604030504040204" pitchFamily="50" charset="-128"/>
                <a:ea typeface="メイリオ" panose="020B0604030504040204" pitchFamily="50" charset="-128"/>
              </a:rPr>
              <a:t>ADSync</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 </a:t>
            </a:r>
            <a:r>
              <a:rPr lang="en-US" altLang="ja-JP" sz="1400" dirty="0" err="1">
                <a:latin typeface="メイリオ" panose="020B0604030504040204" pitchFamily="50" charset="-128"/>
                <a:ea typeface="メイリオ" panose="020B0604030504040204" pitchFamily="50" charset="-128"/>
              </a:rPr>
              <a:t>PasswordResetService</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パスワード ライトバック機能利用時のみ</a:t>
            </a:r>
            <a:r>
              <a:rPr lang="en-US" altLang="ja-JP" sz="1400" dirty="0">
                <a:latin typeface="メイリオ" panose="020B0604030504040204" pitchFamily="50" charset="-128"/>
                <a:ea typeface="メイリオ" panose="020B0604030504040204" pitchFamily="50" charset="-128"/>
              </a:rPr>
              <a:t>)</a:t>
            </a:r>
            <a:br>
              <a:rPr lang="en-US" altLang="ja-JP" sz="1400" dirty="0">
                <a:latin typeface="メイリオ" panose="020B0604030504040204" pitchFamily="50" charset="-128"/>
                <a:ea typeface="メイリオ" panose="020B0604030504040204" pitchFamily="50" charset="-128"/>
              </a:rPr>
            </a:b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警告やエラーが発生している場合は、対処を行った後にアップグレード作業を開始ください。</a:t>
            </a:r>
            <a:br>
              <a:rPr lang="en-US" altLang="ja-JP"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（警告やエラーについて許容できる場合はそのままアップグレード作業を実施ください。） </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240103E8-F4E9-4899-9C3E-B027DA0C1556}"/>
              </a:ext>
            </a:extLst>
          </p:cNvPr>
          <p:cNvSpPr txBox="1"/>
          <p:nvPr/>
        </p:nvSpPr>
        <p:spPr>
          <a:xfrm>
            <a:off x="295712" y="263577"/>
            <a:ext cx="11356596" cy="369332"/>
          </a:xfrm>
          <a:prstGeom prst="rect">
            <a:avLst/>
          </a:prstGeom>
          <a:noFill/>
        </p:spPr>
        <p:txBody>
          <a:bodyPr wrap="square">
            <a:spAutoFit/>
          </a:bodyPr>
          <a:lstStyle/>
          <a:p>
            <a:pPr marL="342900" indent="-342900">
              <a:buAutoNum type="arabicPeriod"/>
            </a:pPr>
            <a:r>
              <a:rPr lang="ja-JP" altLang="en-US" sz="1800" b="1" dirty="0">
                <a:latin typeface="Meiryo UI" panose="020B0604030504040204" pitchFamily="50" charset="-128"/>
                <a:ea typeface="Meiryo UI" panose="020B0604030504040204" pitchFamily="50" charset="-128"/>
              </a:rPr>
              <a:t>既存環境の各サーバーにて、動作状況の確認などアップグレード前の事前確認を行います。</a:t>
            </a:r>
          </a:p>
        </p:txBody>
      </p:sp>
      <p:pic>
        <p:nvPicPr>
          <p:cNvPr id="3" name="図 2">
            <a:extLst>
              <a:ext uri="{FF2B5EF4-FFF2-40B4-BE49-F238E27FC236}">
                <a16:creationId xmlns:a16="http://schemas.microsoft.com/office/drawing/2014/main" id="{EDB46A95-CF19-AC1C-059F-88BC532F0901}"/>
              </a:ext>
            </a:extLst>
          </p:cNvPr>
          <p:cNvPicPr>
            <a:picLocks noChangeAspect="1"/>
          </p:cNvPicPr>
          <p:nvPr/>
        </p:nvPicPr>
        <p:blipFill>
          <a:blip r:embed="rId2"/>
          <a:stretch>
            <a:fillRect/>
          </a:stretch>
        </p:blipFill>
        <p:spPr>
          <a:xfrm>
            <a:off x="8461744" y="3342957"/>
            <a:ext cx="3030855" cy="3115991"/>
          </a:xfrm>
          <a:prstGeom prst="rect">
            <a:avLst/>
          </a:prstGeom>
        </p:spPr>
      </p:pic>
      <p:sp>
        <p:nvSpPr>
          <p:cNvPr id="4" name="テキスト ボックス 3">
            <a:extLst>
              <a:ext uri="{FF2B5EF4-FFF2-40B4-BE49-F238E27FC236}">
                <a16:creationId xmlns:a16="http://schemas.microsoft.com/office/drawing/2014/main" id="{11642F93-DADC-6A48-58DB-B3131084FA5A}"/>
              </a:ext>
            </a:extLst>
          </p:cNvPr>
          <p:cNvSpPr txBox="1"/>
          <p:nvPr/>
        </p:nvSpPr>
        <p:spPr>
          <a:xfrm>
            <a:off x="3132098" y="5819581"/>
            <a:ext cx="5329646"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イベント ビューアー右側の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現在のログをフィルター</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をクリックすると、右の画面が表示されます。</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特定のログやソースを絞ってログを表示させる</a:t>
            </a:r>
            <a:r>
              <a:rPr lang="ja-JP" altLang="en-US" sz="1200" dirty="0">
                <a:latin typeface="メイリオ" panose="020B0604030504040204" pitchFamily="50" charset="-128"/>
                <a:ea typeface="メイリオ" panose="020B0604030504040204" pitchFamily="50" charset="-128"/>
              </a:rPr>
              <a:t>こ</a:t>
            </a:r>
            <a:r>
              <a:rPr kumimoji="1" lang="ja-JP" altLang="en-US" sz="1200" dirty="0">
                <a:latin typeface="メイリオ" panose="020B0604030504040204" pitchFamily="50" charset="-128"/>
                <a:ea typeface="メイリオ" panose="020B0604030504040204" pitchFamily="50" charset="-128"/>
              </a:rPr>
              <a:t>とができます。</a:t>
            </a:r>
          </a:p>
        </p:txBody>
      </p:sp>
    </p:spTree>
    <p:extLst>
      <p:ext uri="{BB962C8B-B14F-4D97-AF65-F5344CB8AC3E}">
        <p14:creationId xmlns:p14="http://schemas.microsoft.com/office/powerpoint/2010/main" val="54879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ADFE667-EDF6-4F52-963D-4B3A9FCA2D7D}"/>
              </a:ext>
            </a:extLst>
          </p:cNvPr>
          <p:cNvSpPr txBox="1"/>
          <p:nvPr/>
        </p:nvSpPr>
        <p:spPr>
          <a:xfrm>
            <a:off x="312490" y="867800"/>
            <a:ext cx="6915624" cy="523220"/>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2. </a:t>
            </a:r>
            <a:r>
              <a:rPr lang="ja-JP" altLang="en-US" sz="1400" b="1" dirty="0">
                <a:latin typeface="Meiryo UI" panose="020B0604030504040204" pitchFamily="50" charset="-128"/>
                <a:ea typeface="Meiryo UI" panose="020B0604030504040204" pitchFamily="50" charset="-128"/>
              </a:rPr>
              <a:t>設定内容の保存（</a:t>
            </a:r>
            <a:r>
              <a:rPr lang="en-US" altLang="ja-JP" sz="1400" b="1" dirty="0">
                <a:latin typeface="Meiryo UI" panose="020B0604030504040204" pitchFamily="50" charset="-128"/>
                <a:ea typeface="Meiryo UI" panose="020B0604030504040204" pitchFamily="50" charset="-128"/>
              </a:rPr>
              <a:t>v1.5.42.0 </a:t>
            </a:r>
            <a:r>
              <a:rPr lang="ja-JP" altLang="en-US" sz="1400" b="1" dirty="0">
                <a:latin typeface="Meiryo UI" panose="020B0604030504040204" pitchFamily="50" charset="-128"/>
                <a:ea typeface="Meiryo UI" panose="020B0604030504040204" pitchFamily="50" charset="-128"/>
              </a:rPr>
              <a:t>以降の場合）</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2ECDDD1-8430-4133-878C-DDF255AD49EE}"/>
              </a:ext>
            </a:extLst>
          </p:cNvPr>
          <p:cNvSpPr txBox="1"/>
          <p:nvPr/>
        </p:nvSpPr>
        <p:spPr>
          <a:xfrm>
            <a:off x="295712" y="263577"/>
            <a:ext cx="11356596" cy="369332"/>
          </a:xfrm>
          <a:prstGeom prst="rect">
            <a:avLst/>
          </a:prstGeom>
          <a:noFill/>
        </p:spPr>
        <p:txBody>
          <a:bodyPr wrap="square">
            <a:spAutoFit/>
          </a:bodyPr>
          <a:lstStyle/>
          <a:p>
            <a:r>
              <a:rPr lang="en-US" altLang="ja-JP" b="1" dirty="0">
                <a:latin typeface="Meiryo UI" panose="020B0604030504040204" pitchFamily="50" charset="-128"/>
                <a:ea typeface="Meiryo UI" panose="020B0604030504040204" pitchFamily="50" charset="-128"/>
              </a:rPr>
              <a:t>2</a:t>
            </a:r>
            <a:r>
              <a:rPr lang="en-US" altLang="ja-JP" sz="1800"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設定内容の保存</a:t>
            </a:r>
            <a:endParaRPr lang="en-US" altLang="ja-JP" sz="18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3B61F62-3E8E-423C-A42F-9904B81A1332}"/>
              </a:ext>
            </a:extLst>
          </p:cNvPr>
          <p:cNvSpPr txBox="1"/>
          <p:nvPr/>
        </p:nvSpPr>
        <p:spPr>
          <a:xfrm>
            <a:off x="1071424" y="1273927"/>
            <a:ext cx="7497810" cy="954107"/>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手順 </a:t>
            </a:r>
            <a:r>
              <a:rPr lang="en-US" altLang="ja-JP" sz="1400" dirty="0">
                <a:latin typeface="メイリオ" panose="020B0604030504040204" pitchFamily="50" charset="-128"/>
                <a:ea typeface="メイリオ" panose="020B0604030504040204" pitchFamily="50" charset="-128"/>
              </a:rPr>
              <a:t>: </a:t>
            </a:r>
          </a:p>
          <a:p>
            <a:pPr marL="228600" indent="-228600">
              <a:buAutoNum type="arabicPeriod"/>
            </a:pPr>
            <a:r>
              <a:rPr lang="en-US" altLang="ja-JP" sz="1400" dirty="0">
                <a:latin typeface="メイリオ" panose="020B0604030504040204" pitchFamily="50" charset="-128"/>
                <a:ea typeface="メイリオ" panose="020B0604030504040204" pitchFamily="50" charset="-128"/>
              </a:rPr>
              <a:t>Azure AD Connect </a:t>
            </a:r>
            <a:r>
              <a:rPr lang="ja-JP" altLang="en-US" sz="1400" dirty="0">
                <a:latin typeface="メイリオ" panose="020B0604030504040204" pitchFamily="50" charset="-128"/>
                <a:ea typeface="メイリオ" panose="020B0604030504040204" pitchFamily="50" charset="-128"/>
              </a:rPr>
              <a:t>サーバーにログオンします。</a:t>
            </a:r>
            <a:endParaRPr lang="en-US" altLang="ja-JP" sz="1400" dirty="0">
              <a:latin typeface="メイリオ" panose="020B0604030504040204" pitchFamily="50" charset="-128"/>
              <a:ea typeface="メイリオ" panose="020B0604030504040204" pitchFamily="50" charset="-128"/>
            </a:endParaRPr>
          </a:p>
          <a:p>
            <a:pPr marL="228600" indent="-228600">
              <a:buAutoNum type="arabicPeriod"/>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スタート</a:t>
            </a:r>
            <a:r>
              <a:rPr lang="en-US" altLang="ja-JP" sz="1400" dirty="0">
                <a:latin typeface="メイリオ" panose="020B0604030504040204" pitchFamily="50" charset="-128"/>
                <a:ea typeface="メイリオ" panose="020B0604030504040204" pitchFamily="50" charset="-128"/>
              </a:rPr>
              <a:t>] – [Azure AD Connect] </a:t>
            </a:r>
            <a:r>
              <a:rPr lang="ja-JP" altLang="en-US" sz="1400" dirty="0">
                <a:latin typeface="メイリオ" panose="020B0604030504040204" pitchFamily="50" charset="-128"/>
                <a:ea typeface="メイリオ" panose="020B0604030504040204" pitchFamily="50" charset="-128"/>
              </a:rPr>
              <a:t>を起動します。</a:t>
            </a:r>
            <a:endParaRPr lang="en-US" altLang="ja-JP" sz="1400" dirty="0">
              <a:latin typeface="メイリオ" panose="020B0604030504040204" pitchFamily="50" charset="-128"/>
              <a:ea typeface="メイリオ" panose="020B0604030504040204" pitchFamily="50" charset="-128"/>
            </a:endParaRPr>
          </a:p>
          <a:p>
            <a:pPr marL="228600" indent="-228600">
              <a:buAutoNum type="arabicPeriod"/>
            </a:pPr>
            <a:r>
              <a:rPr lang="ja-JP" altLang="en-US" sz="1400" dirty="0">
                <a:latin typeface="メイリオ" panose="020B0604030504040204" pitchFamily="50" charset="-128"/>
                <a:ea typeface="メイリオ" panose="020B0604030504040204" pitchFamily="50" charset="-128"/>
              </a:rPr>
              <a:t>下記画面が表示されるので、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構成</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をクリックします。</a:t>
            </a:r>
            <a:endParaRPr lang="en-US" altLang="ja-JP" sz="14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36BB78EF-381D-D1EA-08B5-AF19C378D49A}"/>
              </a:ext>
            </a:extLst>
          </p:cNvPr>
          <p:cNvPicPr>
            <a:picLocks noChangeAspect="1"/>
          </p:cNvPicPr>
          <p:nvPr/>
        </p:nvPicPr>
        <p:blipFill>
          <a:blip r:embed="rId2"/>
          <a:stretch>
            <a:fillRect/>
          </a:stretch>
        </p:blipFill>
        <p:spPr>
          <a:xfrm>
            <a:off x="2529001" y="2282416"/>
            <a:ext cx="5726726" cy="4037502"/>
          </a:xfrm>
          <a:prstGeom prst="rect">
            <a:avLst/>
          </a:prstGeom>
        </p:spPr>
      </p:pic>
      <p:sp>
        <p:nvSpPr>
          <p:cNvPr id="10" name="テキスト ボックス 9">
            <a:extLst>
              <a:ext uri="{FF2B5EF4-FFF2-40B4-BE49-F238E27FC236}">
                <a16:creationId xmlns:a16="http://schemas.microsoft.com/office/drawing/2014/main" id="{BE280E10-D6A8-555C-50F9-9C6CEA342879}"/>
              </a:ext>
            </a:extLst>
          </p:cNvPr>
          <p:cNvSpPr txBox="1"/>
          <p:nvPr/>
        </p:nvSpPr>
        <p:spPr>
          <a:xfrm>
            <a:off x="4441371" y="6505949"/>
            <a:ext cx="8395063" cy="276999"/>
          </a:xfrm>
          <a:prstGeom prst="rect">
            <a:avLst/>
          </a:prstGeom>
          <a:noFill/>
        </p:spPr>
        <p:txBody>
          <a:bodyPr wrap="square">
            <a:spAutoFit/>
          </a:bodyPr>
          <a:lstStyle/>
          <a:p>
            <a:r>
              <a:rPr lang="en-US" altLang="ja-JP" sz="1200" dirty="0">
                <a:latin typeface="メイリオ" panose="020B0604030504040204" pitchFamily="50" charset="-128"/>
                <a:ea typeface="メイリオ" panose="020B0604030504040204" pitchFamily="50" charset="-128"/>
                <a:hlinkClick r:id="rId3"/>
              </a:rPr>
              <a:t>Azure AD Connect </a:t>
            </a:r>
            <a:r>
              <a:rPr lang="ja-JP" altLang="en-US" sz="1200" dirty="0">
                <a:latin typeface="メイリオ" panose="020B0604030504040204" pitchFamily="50" charset="-128"/>
                <a:ea typeface="メイリオ" panose="020B0604030504040204" pitchFamily="50" charset="-128"/>
                <a:hlinkClick r:id="rId3"/>
              </a:rPr>
              <a:t>設定の </a:t>
            </a:r>
            <a:r>
              <a:rPr lang="en-US" altLang="ja-JP" sz="1200" dirty="0">
                <a:latin typeface="メイリオ" panose="020B0604030504040204" pitchFamily="50" charset="-128"/>
                <a:ea typeface="メイリオ" panose="020B0604030504040204" pitchFamily="50" charset="-128"/>
                <a:hlinkClick r:id="rId3"/>
              </a:rPr>
              <a:t>Export / Import | Japan Azure Identity Support Blog (jpazureid.github.io)</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481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ADFE667-EDF6-4F52-963D-4B3A9FCA2D7D}"/>
              </a:ext>
            </a:extLst>
          </p:cNvPr>
          <p:cNvSpPr txBox="1"/>
          <p:nvPr/>
        </p:nvSpPr>
        <p:spPr>
          <a:xfrm>
            <a:off x="312490" y="867800"/>
            <a:ext cx="6915624" cy="523220"/>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2. </a:t>
            </a:r>
            <a:r>
              <a:rPr lang="ja-JP" altLang="en-US" sz="1400" b="1" dirty="0">
                <a:latin typeface="Meiryo UI" panose="020B0604030504040204" pitchFamily="50" charset="-128"/>
                <a:ea typeface="Meiryo UI" panose="020B0604030504040204" pitchFamily="50" charset="-128"/>
              </a:rPr>
              <a:t>設定内容の保存（</a:t>
            </a:r>
            <a:r>
              <a:rPr lang="en-US" altLang="ja-JP" sz="1400" b="1" dirty="0">
                <a:latin typeface="Meiryo UI" panose="020B0604030504040204" pitchFamily="50" charset="-128"/>
                <a:ea typeface="Meiryo UI" panose="020B0604030504040204" pitchFamily="50" charset="-128"/>
              </a:rPr>
              <a:t>v1.5.42.0 </a:t>
            </a:r>
            <a:r>
              <a:rPr lang="ja-JP" altLang="en-US" sz="1400" b="1" dirty="0">
                <a:latin typeface="Meiryo UI" panose="020B0604030504040204" pitchFamily="50" charset="-128"/>
                <a:ea typeface="Meiryo UI" panose="020B0604030504040204" pitchFamily="50" charset="-128"/>
              </a:rPr>
              <a:t>以降の場合）</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2ECDDD1-8430-4133-878C-DDF255AD49EE}"/>
              </a:ext>
            </a:extLst>
          </p:cNvPr>
          <p:cNvSpPr txBox="1"/>
          <p:nvPr/>
        </p:nvSpPr>
        <p:spPr>
          <a:xfrm>
            <a:off x="295712" y="263577"/>
            <a:ext cx="11356596" cy="369332"/>
          </a:xfrm>
          <a:prstGeom prst="rect">
            <a:avLst/>
          </a:prstGeom>
          <a:noFill/>
        </p:spPr>
        <p:txBody>
          <a:bodyPr wrap="square">
            <a:spAutoFit/>
          </a:bodyPr>
          <a:lstStyle/>
          <a:p>
            <a:r>
              <a:rPr lang="en-US" altLang="ja-JP" b="1" dirty="0">
                <a:latin typeface="Meiryo UI" panose="020B0604030504040204" pitchFamily="50" charset="-128"/>
                <a:ea typeface="Meiryo UI" panose="020B0604030504040204" pitchFamily="50" charset="-128"/>
              </a:rPr>
              <a:t>2</a:t>
            </a:r>
            <a:r>
              <a:rPr lang="en-US" altLang="ja-JP" sz="1800"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設定内容の保存</a:t>
            </a:r>
            <a:endParaRPr lang="en-US" altLang="ja-JP" sz="18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3B61F62-3E8E-423C-A42F-9904B81A1332}"/>
              </a:ext>
            </a:extLst>
          </p:cNvPr>
          <p:cNvSpPr txBox="1"/>
          <p:nvPr/>
        </p:nvSpPr>
        <p:spPr>
          <a:xfrm>
            <a:off x="1062716" y="1561310"/>
            <a:ext cx="6629975" cy="307777"/>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現在の構成の表示またはエクスポート</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をクリックします。</a:t>
            </a:r>
            <a:endParaRPr lang="en-US" altLang="ja-JP" sz="14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1F345965-E06F-DF44-F656-8B0D8291C9FA}"/>
              </a:ext>
            </a:extLst>
          </p:cNvPr>
          <p:cNvPicPr>
            <a:picLocks noChangeAspect="1"/>
          </p:cNvPicPr>
          <p:nvPr/>
        </p:nvPicPr>
        <p:blipFill>
          <a:blip r:embed="rId2"/>
          <a:stretch>
            <a:fillRect/>
          </a:stretch>
        </p:blipFill>
        <p:spPr>
          <a:xfrm>
            <a:off x="2380418" y="2153728"/>
            <a:ext cx="6629975" cy="3993226"/>
          </a:xfrm>
          <a:prstGeom prst="rect">
            <a:avLst/>
          </a:prstGeom>
        </p:spPr>
      </p:pic>
    </p:spTree>
    <p:extLst>
      <p:ext uri="{BB962C8B-B14F-4D97-AF65-F5344CB8AC3E}">
        <p14:creationId xmlns:p14="http://schemas.microsoft.com/office/powerpoint/2010/main" val="310477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ADFE667-EDF6-4F52-963D-4B3A9FCA2D7D}"/>
              </a:ext>
            </a:extLst>
          </p:cNvPr>
          <p:cNvSpPr txBox="1"/>
          <p:nvPr/>
        </p:nvSpPr>
        <p:spPr>
          <a:xfrm>
            <a:off x="312490" y="867800"/>
            <a:ext cx="6915624" cy="523220"/>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2. </a:t>
            </a:r>
            <a:r>
              <a:rPr lang="ja-JP" altLang="en-US" sz="1400" b="1" dirty="0">
                <a:latin typeface="Meiryo UI" panose="020B0604030504040204" pitchFamily="50" charset="-128"/>
                <a:ea typeface="Meiryo UI" panose="020B0604030504040204" pitchFamily="50" charset="-128"/>
              </a:rPr>
              <a:t>設定内容の保存（</a:t>
            </a:r>
            <a:r>
              <a:rPr lang="en-US" altLang="ja-JP" sz="1400" b="1" dirty="0">
                <a:latin typeface="Meiryo UI" panose="020B0604030504040204" pitchFamily="50" charset="-128"/>
                <a:ea typeface="Meiryo UI" panose="020B0604030504040204" pitchFamily="50" charset="-128"/>
              </a:rPr>
              <a:t>v1.5.42.0 </a:t>
            </a:r>
            <a:r>
              <a:rPr lang="ja-JP" altLang="en-US" sz="1400" b="1" dirty="0">
                <a:latin typeface="Meiryo UI" panose="020B0604030504040204" pitchFamily="50" charset="-128"/>
                <a:ea typeface="Meiryo UI" panose="020B0604030504040204" pitchFamily="50" charset="-128"/>
              </a:rPr>
              <a:t>以降の場合）</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2ECDDD1-8430-4133-878C-DDF255AD49EE}"/>
              </a:ext>
            </a:extLst>
          </p:cNvPr>
          <p:cNvSpPr txBox="1"/>
          <p:nvPr/>
        </p:nvSpPr>
        <p:spPr>
          <a:xfrm>
            <a:off x="295712" y="263577"/>
            <a:ext cx="11356596" cy="369332"/>
          </a:xfrm>
          <a:prstGeom prst="rect">
            <a:avLst/>
          </a:prstGeom>
          <a:noFill/>
        </p:spPr>
        <p:txBody>
          <a:bodyPr wrap="square">
            <a:spAutoFit/>
          </a:bodyPr>
          <a:lstStyle/>
          <a:p>
            <a:r>
              <a:rPr lang="en-US" altLang="ja-JP" b="1" dirty="0">
                <a:latin typeface="Meiryo UI" panose="020B0604030504040204" pitchFamily="50" charset="-128"/>
                <a:ea typeface="Meiryo UI" panose="020B0604030504040204" pitchFamily="50" charset="-128"/>
              </a:rPr>
              <a:t>2</a:t>
            </a:r>
            <a:r>
              <a:rPr lang="en-US" altLang="ja-JP" sz="1800"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設定内容の保存</a:t>
            </a:r>
            <a:endParaRPr lang="en-US" altLang="ja-JP" sz="18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3B61F62-3E8E-423C-A42F-9904B81A1332}"/>
              </a:ext>
            </a:extLst>
          </p:cNvPr>
          <p:cNvSpPr txBox="1"/>
          <p:nvPr/>
        </p:nvSpPr>
        <p:spPr>
          <a:xfrm>
            <a:off x="1062716" y="1561310"/>
            <a:ext cx="6629975" cy="307777"/>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エクスポート設定</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をクリックします。</a:t>
            </a:r>
            <a:endParaRPr lang="en-US" altLang="ja-JP" sz="14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5FD776D6-44FA-E60E-1731-B618D24EC4A0}"/>
              </a:ext>
            </a:extLst>
          </p:cNvPr>
          <p:cNvPicPr>
            <a:picLocks noChangeAspect="1"/>
          </p:cNvPicPr>
          <p:nvPr/>
        </p:nvPicPr>
        <p:blipFill>
          <a:blip r:embed="rId2"/>
          <a:stretch>
            <a:fillRect/>
          </a:stretch>
        </p:blipFill>
        <p:spPr>
          <a:xfrm>
            <a:off x="2466777" y="2039377"/>
            <a:ext cx="6629975" cy="4207338"/>
          </a:xfrm>
          <a:prstGeom prst="rect">
            <a:avLst/>
          </a:prstGeom>
        </p:spPr>
      </p:pic>
    </p:spTree>
    <p:extLst>
      <p:ext uri="{BB962C8B-B14F-4D97-AF65-F5344CB8AC3E}">
        <p14:creationId xmlns:p14="http://schemas.microsoft.com/office/powerpoint/2010/main" val="185474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ADFE667-EDF6-4F52-963D-4B3A9FCA2D7D}"/>
              </a:ext>
            </a:extLst>
          </p:cNvPr>
          <p:cNvSpPr txBox="1"/>
          <p:nvPr/>
        </p:nvSpPr>
        <p:spPr>
          <a:xfrm>
            <a:off x="312490" y="867800"/>
            <a:ext cx="6915624" cy="523220"/>
          </a:xfrm>
          <a:prstGeom prst="rect">
            <a:avLst/>
          </a:prstGeom>
          <a:noFill/>
        </p:spPr>
        <p:txBody>
          <a:bodyPr wrap="square">
            <a:spAutoFit/>
          </a:bodyPr>
          <a:lstStyle/>
          <a:p>
            <a:r>
              <a:rPr lang="en-US" altLang="ja-JP" sz="1400" b="1" dirty="0">
                <a:latin typeface="Meiryo UI" panose="020B0604030504040204" pitchFamily="50" charset="-128"/>
                <a:ea typeface="Meiryo UI" panose="020B0604030504040204" pitchFamily="50" charset="-128"/>
              </a:rPr>
              <a:t>2. </a:t>
            </a:r>
            <a:r>
              <a:rPr lang="ja-JP" altLang="en-US" sz="1400" b="1" dirty="0">
                <a:latin typeface="Meiryo UI" panose="020B0604030504040204" pitchFamily="50" charset="-128"/>
                <a:ea typeface="Meiryo UI" panose="020B0604030504040204" pitchFamily="50" charset="-128"/>
              </a:rPr>
              <a:t>設定内容の保存（</a:t>
            </a:r>
            <a:r>
              <a:rPr lang="en-US" altLang="ja-JP" sz="1400" b="1" dirty="0">
                <a:latin typeface="Meiryo UI" panose="020B0604030504040204" pitchFamily="50" charset="-128"/>
                <a:ea typeface="Meiryo UI" panose="020B0604030504040204" pitchFamily="50" charset="-128"/>
              </a:rPr>
              <a:t>v1.5.42.0 </a:t>
            </a:r>
            <a:r>
              <a:rPr lang="ja-JP" altLang="en-US" sz="1400" b="1" dirty="0">
                <a:latin typeface="Meiryo UI" panose="020B0604030504040204" pitchFamily="50" charset="-128"/>
                <a:ea typeface="Meiryo UI" panose="020B0604030504040204" pitchFamily="50" charset="-128"/>
              </a:rPr>
              <a:t>以降の場合）</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2ECDDD1-8430-4133-878C-DDF255AD49EE}"/>
              </a:ext>
            </a:extLst>
          </p:cNvPr>
          <p:cNvSpPr txBox="1"/>
          <p:nvPr/>
        </p:nvSpPr>
        <p:spPr>
          <a:xfrm>
            <a:off x="295712" y="263577"/>
            <a:ext cx="11356596" cy="369332"/>
          </a:xfrm>
          <a:prstGeom prst="rect">
            <a:avLst/>
          </a:prstGeom>
          <a:noFill/>
        </p:spPr>
        <p:txBody>
          <a:bodyPr wrap="square">
            <a:spAutoFit/>
          </a:bodyPr>
          <a:lstStyle/>
          <a:p>
            <a:r>
              <a:rPr lang="en-US" altLang="ja-JP" b="1" dirty="0">
                <a:latin typeface="Meiryo UI" panose="020B0604030504040204" pitchFamily="50" charset="-128"/>
                <a:ea typeface="Meiryo UI" panose="020B0604030504040204" pitchFamily="50" charset="-128"/>
              </a:rPr>
              <a:t>2</a:t>
            </a:r>
            <a:r>
              <a:rPr lang="en-US" altLang="ja-JP" sz="1800"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設定内容の保存</a:t>
            </a:r>
            <a:endParaRPr lang="en-US" altLang="ja-JP" sz="18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3B61F62-3E8E-423C-A42F-9904B81A1332}"/>
              </a:ext>
            </a:extLst>
          </p:cNvPr>
          <p:cNvSpPr txBox="1"/>
          <p:nvPr/>
        </p:nvSpPr>
        <p:spPr>
          <a:xfrm>
            <a:off x="1062716" y="1561310"/>
            <a:ext cx="6629975" cy="307777"/>
          </a:xfrm>
          <a:prstGeom prst="rect">
            <a:avLst/>
          </a:prstGeom>
          <a:noFill/>
        </p:spPr>
        <p:txBody>
          <a:bodyPr wrap="square">
            <a:spAutoFit/>
          </a:bodyPr>
          <a:lstStyle/>
          <a:p>
            <a:r>
              <a:rPr lang="en-US" altLang="ja-JP" sz="1400" dirty="0">
                <a:latin typeface="メイリオ" panose="020B0604030504040204" pitchFamily="50" charset="-128"/>
                <a:ea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rPr>
              <a:t> ファイル名と保存先を指定して保存します。</a:t>
            </a:r>
            <a:endParaRPr lang="en-US" altLang="ja-JP" sz="14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8360EA55-4E55-AB06-62E0-6AA92CF7193E}"/>
              </a:ext>
            </a:extLst>
          </p:cNvPr>
          <p:cNvPicPr>
            <a:picLocks noChangeAspect="1"/>
          </p:cNvPicPr>
          <p:nvPr/>
        </p:nvPicPr>
        <p:blipFill>
          <a:blip r:embed="rId2"/>
          <a:stretch>
            <a:fillRect/>
          </a:stretch>
        </p:blipFill>
        <p:spPr>
          <a:xfrm>
            <a:off x="1999290" y="2068219"/>
            <a:ext cx="8785601" cy="4526204"/>
          </a:xfrm>
          <a:prstGeom prst="rect">
            <a:avLst/>
          </a:prstGeom>
        </p:spPr>
      </p:pic>
    </p:spTree>
    <p:extLst>
      <p:ext uri="{BB962C8B-B14F-4D97-AF65-F5344CB8AC3E}">
        <p14:creationId xmlns:p14="http://schemas.microsoft.com/office/powerpoint/2010/main" val="17567194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756</TotalTime>
  <Words>1435</Words>
  <Application>Microsoft Office PowerPoint</Application>
  <PresentationFormat>ワイド画面</PresentationFormat>
  <Paragraphs>104</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Keiju Tani</dc:creator>
  <cp:lastModifiedBy>Chihiro Koide</cp:lastModifiedBy>
  <cp:revision>7</cp:revision>
  <dcterms:created xsi:type="dcterms:W3CDTF">2020-08-05T12:50:35Z</dcterms:created>
  <dcterms:modified xsi:type="dcterms:W3CDTF">2023-07-03T05:21:14Z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2020-08-05T13:29:46Z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527afebc-489c-492f-9886-e02e9671d83f</vt:lpwstr>
  </property>
  <property fmtid="{D5CDD505-2E9C-101B-9397-08002B2CF9AE}" pid="8" name="MSIP_Label_f42aa342-8706-4288-bd11-ebb85995028c_ContentBits">
    <vt:lpwstr>0</vt:lpwstr>
  </property>
</Properties>
</file>